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274" r:id="rId4"/>
    <p:sldId id="279" r:id="rId5"/>
    <p:sldId id="280" r:id="rId6"/>
    <p:sldId id="284" r:id="rId7"/>
    <p:sldId id="285" r:id="rId8"/>
    <p:sldId id="286" r:id="rId9"/>
    <p:sldId id="287" r:id="rId10"/>
    <p:sldId id="290" r:id="rId11"/>
    <p:sldId id="291" r:id="rId12"/>
    <p:sldId id="305" r:id="rId13"/>
    <p:sldId id="306"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24853" y="421105"/>
            <a:ext cx="8949149" cy="5620258"/>
          </a:xfrm>
        </p:spPr>
        <p:txBody>
          <a:bodyPr>
            <a:noAutofit/>
          </a:bodyPr>
          <a:lstStyle/>
          <a:p>
            <a:r>
              <a:rPr lang="nl-NL" sz="2200" dirty="0" smtClean="0"/>
              <a:t>Je betaald over je inkomen belasting, de hypothecaire rente die je betaald mag je van je inkomen aftrekken waardoor je dus over minder belasting betaald.</a:t>
            </a:r>
          </a:p>
          <a:p>
            <a:r>
              <a:rPr lang="nl-NL" sz="2200" dirty="0" smtClean="0"/>
              <a:t>Voorbeeld: stel ik verdien 80.000 euro, zonder hypothecaire lening betaal ik over die 80.000 euro belasting.</a:t>
            </a:r>
          </a:p>
          <a:p>
            <a:r>
              <a:rPr lang="nl-NL" sz="2200" dirty="0" smtClean="0"/>
              <a:t>Stel ik heb een hypothecaire lening waar je 5.000 euro rente over betaal.</a:t>
            </a:r>
          </a:p>
          <a:p>
            <a:r>
              <a:rPr lang="nl-NL" sz="2200" dirty="0" smtClean="0"/>
              <a:t>Dan hoef ik over 80.000 – 5.000 = 75.000 euro nog maar belasting te betalen.</a:t>
            </a:r>
          </a:p>
          <a:p>
            <a:r>
              <a:rPr lang="nl-NL" sz="2200" dirty="0" smtClean="0"/>
              <a:t>Het belastingvoordeel = wat ik eerst aan belasting betaalde – wat ik nu aan belasting betaal wanneer ik de rente eraf heb gehaald.</a:t>
            </a:r>
          </a:p>
          <a:p>
            <a:r>
              <a:rPr lang="nl-NL" sz="2200" dirty="0" smtClean="0"/>
              <a:t>Stel bij 80.000 euro betaalde je 6000 belasting</a:t>
            </a:r>
          </a:p>
          <a:p>
            <a:r>
              <a:rPr lang="nl-NL" sz="2200" dirty="0" smtClean="0"/>
              <a:t>Bij 75.000 euro betaal je 5500 belasting</a:t>
            </a:r>
          </a:p>
          <a:p>
            <a:r>
              <a:rPr lang="nl-NL" sz="2200" dirty="0" smtClean="0"/>
              <a:t>Dan is je belastingvoordeel 6000-5500 = 500 euro.</a:t>
            </a:r>
          </a:p>
          <a:p>
            <a:endParaRPr lang="nl-NL" sz="2200" dirty="0" smtClean="0"/>
          </a:p>
          <a:p>
            <a:endParaRPr lang="nl-NL" sz="2200" dirty="0"/>
          </a:p>
        </p:txBody>
      </p:sp>
    </p:spTree>
    <p:extLst>
      <p:ext uri="{BB962C8B-B14F-4D97-AF65-F5344CB8AC3E}">
        <p14:creationId xmlns:p14="http://schemas.microsoft.com/office/powerpoint/2010/main" val="10135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a:xfrm>
            <a:off x="1335505" y="144379"/>
            <a:ext cx="7398921" cy="1492335"/>
          </a:xfrm>
        </p:spPr>
        <p:txBody>
          <a:bodyPr/>
          <a:lstStyle/>
          <a:p>
            <a:pPr eaLnBrk="1" hangingPunct="1"/>
            <a:r>
              <a:rPr lang="nl-NL" altLang="nl-NL" dirty="0" smtClean="0"/>
              <a:t>1.6 Enkelvoudige interest</a:t>
            </a:r>
          </a:p>
        </p:txBody>
      </p:sp>
      <p:sp>
        <p:nvSpPr>
          <p:cNvPr id="26627" name="Rectangle 3"/>
          <p:cNvSpPr>
            <a:spLocks noGrp="1" noChangeArrowheads="1"/>
          </p:cNvSpPr>
          <p:nvPr>
            <p:ph idx="1"/>
          </p:nvPr>
        </p:nvSpPr>
        <p:spPr>
          <a:xfrm>
            <a:off x="1335505" y="1118937"/>
            <a:ext cx="9081671" cy="5550151"/>
          </a:xfrm>
        </p:spPr>
        <p:txBody>
          <a:bodyPr>
            <a:normAutofit/>
          </a:bodyPr>
          <a:lstStyle/>
          <a:p>
            <a:pPr eaLnBrk="1" hangingPunct="1">
              <a:lnSpc>
                <a:spcPct val="80000"/>
              </a:lnSpc>
              <a:buFontTx/>
              <a:buChar char="-"/>
            </a:pPr>
            <a:r>
              <a:rPr lang="nl-NL" altLang="nl-NL" sz="2500" dirty="0"/>
              <a:t>Interest wordt berekend over de hoofdsom</a:t>
            </a:r>
          </a:p>
          <a:p>
            <a:pPr eaLnBrk="1" hangingPunct="1">
              <a:lnSpc>
                <a:spcPct val="80000"/>
              </a:lnSpc>
              <a:buFontTx/>
              <a:buChar char="-"/>
            </a:pPr>
            <a:r>
              <a:rPr lang="nl-NL" altLang="nl-NL" sz="2500" dirty="0"/>
              <a:t>Interest verkregen uit eerdere jaren wordt geen interest over gerekend</a:t>
            </a:r>
          </a:p>
          <a:p>
            <a:pPr eaLnBrk="1" hangingPunct="1">
              <a:lnSpc>
                <a:spcPct val="80000"/>
              </a:lnSpc>
              <a:buFontTx/>
              <a:buNone/>
            </a:pPr>
            <a:endParaRPr lang="nl-NL" altLang="nl-NL" sz="2500" dirty="0"/>
          </a:p>
          <a:p>
            <a:pPr eaLnBrk="1" hangingPunct="1">
              <a:lnSpc>
                <a:spcPct val="80000"/>
              </a:lnSpc>
              <a:buFontTx/>
              <a:buNone/>
            </a:pPr>
            <a:r>
              <a:rPr lang="nl-NL" altLang="nl-NL" sz="2500" dirty="0"/>
              <a:t>Formule eindwaarde:</a:t>
            </a:r>
          </a:p>
          <a:p>
            <a:pPr eaLnBrk="1" hangingPunct="1">
              <a:lnSpc>
                <a:spcPct val="80000"/>
              </a:lnSpc>
              <a:buFontTx/>
              <a:buNone/>
            </a:pPr>
            <a:r>
              <a:rPr lang="nl-NL" altLang="nl-NL" sz="2500" dirty="0" err="1"/>
              <a:t>K</a:t>
            </a:r>
            <a:r>
              <a:rPr lang="nl-NL" altLang="nl-NL" sz="2500" baseline="-25000" dirty="0" err="1" smtClean="0"/>
              <a:t>n</a:t>
            </a:r>
            <a:r>
              <a:rPr lang="nl-NL" altLang="nl-NL" sz="2500" dirty="0" smtClean="0"/>
              <a:t> = </a:t>
            </a:r>
            <a:r>
              <a:rPr lang="nl-NL" altLang="nl-NL" sz="2500" dirty="0"/>
              <a:t>K</a:t>
            </a:r>
            <a:r>
              <a:rPr lang="nl-NL" altLang="nl-NL" sz="2500" baseline="-25000" dirty="0" smtClean="0"/>
              <a:t>0</a:t>
            </a:r>
            <a:r>
              <a:rPr lang="nl-NL" altLang="nl-NL" sz="2500" dirty="0" smtClean="0"/>
              <a:t> + n*(</a:t>
            </a:r>
            <a:r>
              <a:rPr lang="nl-NL" altLang="nl-NL" sz="2500" dirty="0"/>
              <a:t>K</a:t>
            </a:r>
            <a:r>
              <a:rPr lang="nl-NL" altLang="nl-NL" sz="2500" baseline="-25000" dirty="0" smtClean="0"/>
              <a:t>0</a:t>
            </a:r>
            <a:r>
              <a:rPr lang="nl-NL" altLang="nl-NL" sz="2500" dirty="0" smtClean="0"/>
              <a:t>* 1+p/100)	 </a:t>
            </a:r>
          </a:p>
          <a:p>
            <a:pPr eaLnBrk="1" hangingPunct="1">
              <a:lnSpc>
                <a:spcPct val="80000"/>
              </a:lnSpc>
              <a:buFontTx/>
              <a:buNone/>
            </a:pPr>
            <a:r>
              <a:rPr lang="nl-NL" altLang="nl-NL" sz="2500" dirty="0"/>
              <a:t>K</a:t>
            </a:r>
            <a:r>
              <a:rPr lang="nl-NL" altLang="nl-NL" sz="2500" baseline="-25000" dirty="0" smtClean="0"/>
              <a:t>0</a:t>
            </a:r>
            <a:r>
              <a:rPr lang="nl-NL" altLang="nl-NL" sz="2500" dirty="0" smtClean="0"/>
              <a:t> = Beginwaarde</a:t>
            </a:r>
          </a:p>
          <a:p>
            <a:pPr eaLnBrk="1" hangingPunct="1">
              <a:lnSpc>
                <a:spcPct val="80000"/>
              </a:lnSpc>
              <a:buFontTx/>
              <a:buNone/>
            </a:pPr>
            <a:r>
              <a:rPr lang="nl-NL" altLang="nl-NL" sz="2500" dirty="0" err="1"/>
              <a:t>K</a:t>
            </a:r>
            <a:r>
              <a:rPr lang="nl-NL" altLang="nl-NL" sz="2500" baseline="-25000" dirty="0" err="1" smtClean="0"/>
              <a:t>n</a:t>
            </a:r>
            <a:r>
              <a:rPr lang="nl-NL" altLang="nl-NL" sz="2500" dirty="0" smtClean="0"/>
              <a:t> = Eindwaarde</a:t>
            </a:r>
          </a:p>
          <a:p>
            <a:pPr eaLnBrk="1" hangingPunct="1">
              <a:lnSpc>
                <a:spcPct val="80000"/>
              </a:lnSpc>
              <a:buFontTx/>
              <a:buNone/>
            </a:pPr>
            <a:r>
              <a:rPr lang="nl-NL" altLang="nl-NL" sz="2500" dirty="0" smtClean="0"/>
              <a:t>N = aantal perioden (half jaar is ½ periode) (5 maanden is 5/12 periode).</a:t>
            </a:r>
          </a:p>
          <a:p>
            <a:pPr eaLnBrk="1" hangingPunct="1">
              <a:lnSpc>
                <a:spcPct val="80000"/>
              </a:lnSpc>
              <a:buFontTx/>
              <a:buNone/>
            </a:pPr>
            <a:r>
              <a:rPr lang="nl-NL" altLang="nl-NL" sz="2500" dirty="0" smtClean="0"/>
              <a:t>P = interestpercentage</a:t>
            </a:r>
          </a:p>
        </p:txBody>
      </p:sp>
    </p:spTree>
    <p:extLst>
      <p:ext uri="{BB962C8B-B14F-4D97-AF65-F5344CB8AC3E}">
        <p14:creationId xmlns:p14="http://schemas.microsoft.com/office/powerpoint/2010/main" val="139837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a:xfrm>
            <a:off x="2389189" y="927101"/>
            <a:ext cx="7897811" cy="709613"/>
          </a:xfrm>
        </p:spPr>
        <p:txBody>
          <a:bodyPr>
            <a:normAutofit fontScale="90000"/>
          </a:bodyPr>
          <a:lstStyle/>
          <a:p>
            <a:pPr eaLnBrk="1" hangingPunct="1"/>
            <a:r>
              <a:rPr lang="nl-NL" altLang="nl-NL" dirty="0" smtClean="0"/>
              <a:t>1.6 Voorbeeld enkelvoudige interest (5 minuten de tijd) gebruik de eerder genoemde formule)</a:t>
            </a:r>
          </a:p>
        </p:txBody>
      </p:sp>
      <p:sp>
        <p:nvSpPr>
          <p:cNvPr id="27651" name="Rectangle 3"/>
          <p:cNvSpPr>
            <a:spLocks noGrp="1" noChangeArrowheads="1"/>
          </p:cNvSpPr>
          <p:nvPr>
            <p:ph idx="1"/>
          </p:nvPr>
        </p:nvSpPr>
        <p:spPr>
          <a:xfrm>
            <a:off x="2362201" y="2362200"/>
            <a:ext cx="7693025" cy="4235450"/>
          </a:xfrm>
        </p:spPr>
        <p:txBody>
          <a:bodyPr/>
          <a:lstStyle/>
          <a:p>
            <a:pPr marL="533400" indent="-533400">
              <a:lnSpc>
                <a:spcPct val="90000"/>
              </a:lnSpc>
              <a:buNone/>
            </a:pPr>
            <a:r>
              <a:rPr lang="nl-NL" altLang="nl-NL" sz="2400" dirty="0"/>
              <a:t>Rens heeft voor zijn verjaardag alleen maar geld gevraagd. Hij heeft bij elkaar 150 euro gekregen. Hij zet het geld op een spaarrekening. Hierop krijgt hij 3% rente op jaarbasis. Elke keer als de rente gestort wordt, zet hij dat op zijn gewone rekening (enkelvoudige rente). </a:t>
            </a:r>
          </a:p>
          <a:p>
            <a:pPr marL="533400" indent="-533400">
              <a:lnSpc>
                <a:spcPct val="90000"/>
              </a:lnSpc>
              <a:buFont typeface="Wingdings" panose="05000000000000000000" pitchFamily="2" charset="2"/>
              <a:buAutoNum type="alphaUcPeriod"/>
            </a:pPr>
            <a:r>
              <a:rPr lang="nl-NL" altLang="nl-NL" sz="2400" dirty="0"/>
              <a:t>Bereken welk bedrag Rens over 5 jaar kan besteden aan spaargeld en rente.</a:t>
            </a:r>
          </a:p>
          <a:p>
            <a:pPr marL="533400" indent="-533400">
              <a:lnSpc>
                <a:spcPct val="90000"/>
              </a:lnSpc>
              <a:buFont typeface="Wingdings" panose="05000000000000000000" pitchFamily="2" charset="2"/>
              <a:buAutoNum type="alphaUcPeriod"/>
            </a:pPr>
            <a:r>
              <a:rPr lang="nl-NL" altLang="nl-NL" sz="2400" dirty="0"/>
              <a:t>Bereken welk bedrag Rens over 10 maanden kan besteden aan spaargeld en rente.</a:t>
            </a:r>
          </a:p>
          <a:p>
            <a:pPr marL="533400" indent="-533400">
              <a:lnSpc>
                <a:spcPct val="90000"/>
              </a:lnSpc>
              <a:buFont typeface="Wingdings" panose="05000000000000000000" pitchFamily="2" charset="2"/>
              <a:buAutoNum type="arabicPeriod"/>
            </a:pPr>
            <a:endParaRPr lang="nl-NL" altLang="nl-NL" sz="2400" dirty="0"/>
          </a:p>
        </p:txBody>
      </p:sp>
    </p:spTree>
    <p:extLst>
      <p:ext uri="{BB962C8B-B14F-4D97-AF65-F5344CB8AC3E}">
        <p14:creationId xmlns:p14="http://schemas.microsoft.com/office/powerpoint/2010/main" val="289836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a:xfrm>
            <a:off x="2389189" y="927101"/>
            <a:ext cx="6345237" cy="709613"/>
          </a:xfrm>
        </p:spPr>
        <p:txBody>
          <a:bodyPr>
            <a:normAutofit fontScale="90000"/>
          </a:bodyPr>
          <a:lstStyle/>
          <a:p>
            <a:pPr eaLnBrk="1" hangingPunct="1"/>
            <a:r>
              <a:rPr lang="nl-NL" altLang="nl-NL" smtClean="0"/>
              <a:t>1.6 Voorbeeld enkelvoudige interest (antwoord)</a:t>
            </a:r>
          </a:p>
        </p:txBody>
      </p:sp>
      <p:sp>
        <p:nvSpPr>
          <p:cNvPr id="28675" name="Rectangle 3"/>
          <p:cNvSpPr>
            <a:spLocks noGrp="1" noChangeArrowheads="1"/>
          </p:cNvSpPr>
          <p:nvPr>
            <p:ph idx="1"/>
          </p:nvPr>
        </p:nvSpPr>
        <p:spPr>
          <a:xfrm>
            <a:off x="2362201" y="2362200"/>
            <a:ext cx="8054975" cy="4090988"/>
          </a:xfrm>
        </p:spPr>
        <p:txBody>
          <a:bodyPr/>
          <a:lstStyle/>
          <a:p>
            <a:pPr eaLnBrk="1" hangingPunct="1">
              <a:buFont typeface="Wingdings" panose="05000000000000000000" pitchFamily="2" charset="2"/>
              <a:buNone/>
            </a:pPr>
            <a:r>
              <a:rPr lang="nl-NL" altLang="nl-NL" sz="2400" dirty="0"/>
              <a:t>Formule enkelvoudige interest:</a:t>
            </a:r>
          </a:p>
          <a:p>
            <a:pPr eaLnBrk="1" hangingPunct="1">
              <a:buFont typeface="Wingdings" panose="05000000000000000000" pitchFamily="2" charset="2"/>
              <a:buNone/>
            </a:pPr>
            <a:r>
              <a:rPr lang="nl-NL" altLang="nl-NL" sz="2400" dirty="0" err="1"/>
              <a:t>K</a:t>
            </a:r>
            <a:r>
              <a:rPr lang="nl-NL" altLang="nl-NL" baseline="-25000" dirty="0" err="1" smtClean="0"/>
              <a:t>n</a:t>
            </a:r>
            <a:r>
              <a:rPr lang="nl-NL" altLang="nl-NL" dirty="0" smtClean="0"/>
              <a:t> = </a:t>
            </a:r>
            <a:r>
              <a:rPr lang="nl-NL" altLang="nl-NL" sz="2400" dirty="0"/>
              <a:t>K</a:t>
            </a:r>
            <a:r>
              <a:rPr lang="nl-NL" altLang="nl-NL" baseline="-25000" dirty="0" smtClean="0"/>
              <a:t>0</a:t>
            </a:r>
            <a:r>
              <a:rPr lang="nl-NL" altLang="nl-NL" dirty="0" smtClean="0"/>
              <a:t> + n*(</a:t>
            </a:r>
            <a:r>
              <a:rPr lang="nl-NL" altLang="nl-NL" sz="2400" dirty="0"/>
              <a:t>K</a:t>
            </a:r>
            <a:r>
              <a:rPr lang="nl-NL" altLang="nl-NL" baseline="-25000" dirty="0" smtClean="0"/>
              <a:t>0</a:t>
            </a:r>
            <a:r>
              <a:rPr lang="nl-NL" altLang="nl-NL" dirty="0" smtClean="0"/>
              <a:t>* p/100)	</a:t>
            </a:r>
          </a:p>
          <a:p>
            <a:pPr eaLnBrk="1" hangingPunct="1">
              <a:buFont typeface="Wingdings" panose="05000000000000000000" pitchFamily="2" charset="2"/>
              <a:buNone/>
            </a:pPr>
            <a:r>
              <a:rPr lang="nl-NL" altLang="nl-NL" sz="2400" dirty="0"/>
              <a:t>K</a:t>
            </a:r>
            <a:r>
              <a:rPr lang="nl-NL" altLang="nl-NL" baseline="-25000" dirty="0" smtClean="0"/>
              <a:t>0</a:t>
            </a:r>
            <a:r>
              <a:rPr lang="nl-NL" altLang="nl-NL" dirty="0" smtClean="0"/>
              <a:t> = 150</a:t>
            </a:r>
          </a:p>
          <a:p>
            <a:pPr eaLnBrk="1" hangingPunct="1">
              <a:buFont typeface="Wingdings" panose="05000000000000000000" pitchFamily="2" charset="2"/>
              <a:buNone/>
            </a:pPr>
            <a:r>
              <a:rPr lang="nl-NL" altLang="nl-NL" dirty="0" smtClean="0"/>
              <a:t>P = 3% </a:t>
            </a:r>
          </a:p>
          <a:p>
            <a:pPr eaLnBrk="1" hangingPunct="1">
              <a:buFont typeface="Wingdings" panose="05000000000000000000" pitchFamily="2" charset="2"/>
              <a:buNone/>
            </a:pPr>
            <a:r>
              <a:rPr lang="nl-NL" altLang="nl-NL" dirty="0" smtClean="0"/>
              <a:t>n = A: 5 jaar B: 10 (maanden) </a:t>
            </a:r>
            <a:r>
              <a:rPr lang="nl-NL" altLang="nl-NL" dirty="0" smtClean="0">
                <a:sym typeface="Wingdings" panose="05000000000000000000" pitchFamily="2" charset="2"/>
              </a:rPr>
              <a:t> 10/12</a:t>
            </a:r>
          </a:p>
          <a:p>
            <a:pPr eaLnBrk="1" hangingPunct="1">
              <a:buFont typeface="Wingdings" panose="05000000000000000000" pitchFamily="2" charset="2"/>
              <a:buNone/>
            </a:pPr>
            <a:endParaRPr lang="nl-NL" altLang="nl-NL" dirty="0" smtClean="0"/>
          </a:p>
          <a:p>
            <a:pPr eaLnBrk="1" hangingPunct="1">
              <a:buFont typeface="Wingdings" panose="05000000000000000000" pitchFamily="2" charset="2"/>
              <a:buNone/>
            </a:pPr>
            <a:r>
              <a:rPr lang="nl-NL" altLang="nl-NL" dirty="0" smtClean="0"/>
              <a:t>A. </a:t>
            </a:r>
            <a:r>
              <a:rPr lang="nl-NL" altLang="nl-NL" sz="2400" dirty="0" err="1"/>
              <a:t>K</a:t>
            </a:r>
            <a:r>
              <a:rPr lang="nl-NL" altLang="nl-NL" baseline="-25000" dirty="0" err="1" smtClean="0"/>
              <a:t>n</a:t>
            </a:r>
            <a:r>
              <a:rPr lang="nl-NL" altLang="nl-NL" dirty="0" smtClean="0"/>
              <a:t> = 150 + 5 * (150 * 3/100) = </a:t>
            </a:r>
            <a:r>
              <a:rPr lang="nl-NL" altLang="nl-NL" dirty="0" smtClean="0">
                <a:cs typeface="Arial" panose="020B0604020202020204" pitchFamily="34" charset="0"/>
              </a:rPr>
              <a:t>€</a:t>
            </a:r>
            <a:r>
              <a:rPr lang="nl-NL" altLang="nl-NL" dirty="0" smtClean="0"/>
              <a:t>172,50</a:t>
            </a:r>
          </a:p>
          <a:p>
            <a:pPr eaLnBrk="1" hangingPunct="1">
              <a:buFont typeface="Wingdings" panose="05000000000000000000" pitchFamily="2" charset="2"/>
              <a:buNone/>
            </a:pPr>
            <a:r>
              <a:rPr lang="nl-NL" altLang="nl-NL" sz="2400" dirty="0" smtClean="0"/>
              <a:t>B. </a:t>
            </a:r>
            <a:r>
              <a:rPr lang="nl-NL" altLang="nl-NL" sz="2400" dirty="0" err="1" smtClean="0"/>
              <a:t>K</a:t>
            </a:r>
            <a:r>
              <a:rPr lang="nl-NL" altLang="nl-NL" baseline="-25000" dirty="0" err="1" smtClean="0"/>
              <a:t>n</a:t>
            </a:r>
            <a:r>
              <a:rPr lang="nl-NL" altLang="nl-NL" dirty="0" smtClean="0"/>
              <a:t> = 150 + 10/12 * (150 * 3/100) = </a:t>
            </a:r>
            <a:r>
              <a:rPr lang="nl-NL" altLang="nl-NL" dirty="0" smtClean="0">
                <a:cs typeface="Arial" panose="020B0604020202020204" pitchFamily="34" charset="0"/>
              </a:rPr>
              <a:t>€</a:t>
            </a:r>
            <a:r>
              <a:rPr lang="nl-NL" altLang="nl-NL" dirty="0" smtClean="0"/>
              <a:t> 153,75 B.</a:t>
            </a:r>
          </a:p>
        </p:txBody>
      </p:sp>
    </p:spTree>
    <p:extLst>
      <p:ext uri="{BB962C8B-B14F-4D97-AF65-F5344CB8AC3E}">
        <p14:creationId xmlns:p14="http://schemas.microsoft.com/office/powerpoint/2010/main" val="400810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aflossingsplan.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Alle interest die we als ondernemer betalen mogen we aftrekken van de inkomens belasting. (let op, voor gewone burgers alleen de hypothecaire lening).</a:t>
            </a:r>
          </a:p>
          <a:p>
            <a:r>
              <a:rPr lang="nl-NL" sz="2500" dirty="0" smtClean="0"/>
              <a:t>Hierdoor hoeven we dus over een kleiner gedeelte van ons inkomen belasting te betalen.</a:t>
            </a:r>
          </a:p>
          <a:p>
            <a:r>
              <a:rPr lang="nl-NL" sz="2500" dirty="0" smtClean="0"/>
              <a:t>Maar niet elk jaar betalen we even veel interest, daarom maken we vaak een aflossingsplan waar een overzicht staat van de schuldrest begin van het jaar, interest, aflossing, rente + aflossing en schuldrest einde jaar.</a:t>
            </a:r>
          </a:p>
          <a:p>
            <a:pPr marL="0" indent="0">
              <a:buNone/>
            </a:pPr>
            <a:endParaRPr lang="nl-NL" sz="2500" dirty="0" smtClean="0"/>
          </a:p>
        </p:txBody>
      </p:sp>
    </p:spTree>
    <p:extLst>
      <p:ext uri="{BB962C8B-B14F-4D97-AF65-F5344CB8AC3E}">
        <p14:creationId xmlns:p14="http://schemas.microsoft.com/office/powerpoint/2010/main" val="889385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14</a:t>
            </a:r>
            <a:endParaRPr lang="nl-NL" dirty="0"/>
          </a:p>
        </p:txBody>
      </p:sp>
      <p:sp>
        <p:nvSpPr>
          <p:cNvPr id="3" name="Tijdelijke aanduiding voor inhoud 2"/>
          <p:cNvSpPr>
            <a:spLocks noGrp="1"/>
          </p:cNvSpPr>
          <p:nvPr>
            <p:ph idx="1"/>
          </p:nvPr>
        </p:nvSpPr>
        <p:spPr>
          <a:xfrm>
            <a:off x="677334" y="2160589"/>
            <a:ext cx="4339834" cy="3987548"/>
          </a:xfrm>
        </p:spPr>
        <p:txBody>
          <a:bodyPr>
            <a:normAutofit lnSpcReduction="10000"/>
          </a:bodyPr>
          <a:lstStyle/>
          <a:p>
            <a:r>
              <a:rPr lang="nl-NL" sz="2500" dirty="0" smtClean="0"/>
              <a:t>Eerste oefening aflossingsplan.</a:t>
            </a:r>
          </a:p>
          <a:p>
            <a:r>
              <a:rPr lang="nl-NL" sz="2500" dirty="0" smtClean="0"/>
              <a:t>6 </a:t>
            </a:r>
            <a:r>
              <a:rPr lang="nl-NL" sz="2500" dirty="0" smtClean="0"/>
              <a:t>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Eerder klaar? Opgave 15</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Tree>
    <p:extLst>
      <p:ext uri="{BB962C8B-B14F-4D97-AF65-F5344CB8AC3E}">
        <p14:creationId xmlns:p14="http://schemas.microsoft.com/office/powerpoint/2010/main" val="219150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115"/>
          <a:stretch/>
        </p:blipFill>
        <p:spPr>
          <a:xfrm>
            <a:off x="0" y="0"/>
            <a:ext cx="12192000" cy="1792705"/>
          </a:xfrm>
          <a:prstGeom prst="rect">
            <a:avLst/>
          </a:prstGeom>
        </p:spPr>
      </p:pic>
      <p:pic>
        <p:nvPicPr>
          <p:cNvPr id="5" name="Afbeelding 4"/>
          <p:cNvPicPr>
            <a:picLocks noChangeAspect="1"/>
          </p:cNvPicPr>
          <p:nvPr/>
        </p:nvPicPr>
        <p:blipFill rotWithShape="1">
          <a:blip r:embed="rId2"/>
          <a:srcRect b="39270"/>
          <a:stretch/>
        </p:blipFill>
        <p:spPr>
          <a:xfrm>
            <a:off x="0" y="0"/>
            <a:ext cx="12192000" cy="2322095"/>
          </a:xfrm>
          <a:prstGeom prst="rect">
            <a:avLst/>
          </a:prstGeom>
        </p:spPr>
      </p:pic>
      <p:pic>
        <p:nvPicPr>
          <p:cNvPr id="6" name="Afbeelding 5"/>
          <p:cNvPicPr>
            <a:picLocks noChangeAspect="1"/>
          </p:cNvPicPr>
          <p:nvPr/>
        </p:nvPicPr>
        <p:blipFill rotWithShape="1">
          <a:blip r:embed="rId2"/>
          <a:srcRect b="29516"/>
          <a:stretch/>
        </p:blipFill>
        <p:spPr>
          <a:xfrm>
            <a:off x="0" y="0"/>
            <a:ext cx="12192000" cy="2695074"/>
          </a:xfrm>
          <a:prstGeom prst="rect">
            <a:avLst/>
          </a:prstGeom>
        </p:spPr>
      </p:pic>
      <p:pic>
        <p:nvPicPr>
          <p:cNvPr id="7" name="Afbeelding 6"/>
          <p:cNvPicPr>
            <a:picLocks noChangeAspect="1"/>
          </p:cNvPicPr>
          <p:nvPr/>
        </p:nvPicPr>
        <p:blipFill rotWithShape="1">
          <a:blip r:embed="rId2"/>
          <a:srcRect b="15670"/>
          <a:stretch/>
        </p:blipFill>
        <p:spPr>
          <a:xfrm>
            <a:off x="0" y="0"/>
            <a:ext cx="12192000" cy="3224463"/>
          </a:xfrm>
          <a:prstGeom prst="rect">
            <a:avLst/>
          </a:prstGeom>
        </p:spPr>
      </p:pic>
      <p:pic>
        <p:nvPicPr>
          <p:cNvPr id="8" name="Afbeelding 7"/>
          <p:cNvPicPr>
            <a:picLocks noChangeAspect="1"/>
          </p:cNvPicPr>
          <p:nvPr/>
        </p:nvPicPr>
        <p:blipFill>
          <a:blip r:embed="rId2"/>
          <a:stretch>
            <a:fillRect/>
          </a:stretch>
        </p:blipFill>
        <p:spPr>
          <a:xfrm>
            <a:off x="0" y="0"/>
            <a:ext cx="12192000" cy="3823656"/>
          </a:xfrm>
          <a:prstGeom prst="rect">
            <a:avLst/>
          </a:prstGeom>
        </p:spPr>
      </p:pic>
    </p:spTree>
    <p:extLst>
      <p:ext uri="{BB962C8B-B14F-4D97-AF65-F5344CB8AC3E}">
        <p14:creationId xmlns:p14="http://schemas.microsoft.com/office/powerpoint/2010/main" val="310936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Belastingvoordeel.</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We zien dat we doordat we 360 rente betalen, we over deze 360 minder belasting hoeven te betalen.</a:t>
            </a:r>
          </a:p>
          <a:p>
            <a:r>
              <a:rPr lang="nl-NL" sz="2500" dirty="0" smtClean="0"/>
              <a:t>Stel we hebben een inkomen van 10.360, dan hoeven we nu maar over 10.000 belasting te betalen.</a:t>
            </a:r>
          </a:p>
          <a:p>
            <a:r>
              <a:rPr lang="nl-NL" sz="2500" dirty="0" smtClean="0"/>
              <a:t>De belasting bij 10.360 was 5.180, de belasting bij 10.000 is 5.000, we hebben dus een voordeel van 180.</a:t>
            </a:r>
          </a:p>
          <a:p>
            <a:r>
              <a:rPr lang="nl-NL" sz="2500" dirty="0" smtClean="0"/>
              <a:t>De lasten zijn dus rente + aflossing – belastingvoordeel.</a:t>
            </a:r>
          </a:p>
          <a:p>
            <a:r>
              <a:rPr lang="nl-NL" sz="2500" dirty="0" smtClean="0"/>
              <a:t>Omdat we alles in 1x aflossen zijn onze lasten in 2015 pittig hoog. </a:t>
            </a:r>
          </a:p>
          <a:p>
            <a:r>
              <a:rPr lang="nl-NL" sz="2500" dirty="0" smtClean="0"/>
              <a:t>Dat kunnen we ook spreiden.</a:t>
            </a:r>
            <a:endParaRPr lang="nl-NL" sz="2500" dirty="0"/>
          </a:p>
        </p:txBody>
      </p:sp>
    </p:spTree>
    <p:extLst>
      <p:ext uri="{BB962C8B-B14F-4D97-AF65-F5344CB8AC3E}">
        <p14:creationId xmlns:p14="http://schemas.microsoft.com/office/powerpoint/2010/main" val="352317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15</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Tweede oefening aflossingsplan.</a:t>
            </a:r>
          </a:p>
          <a:p>
            <a:r>
              <a:rPr lang="nl-NL" sz="2500" dirty="0"/>
              <a:t>7</a:t>
            </a:r>
            <a:r>
              <a:rPr lang="nl-NL" sz="2500" dirty="0" smtClean="0"/>
              <a:t> </a:t>
            </a:r>
            <a:r>
              <a:rPr lang="nl-NL" sz="2500" dirty="0" smtClean="0"/>
              <a:t>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Opgave 16</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394647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5254"/>
          <a:stretch/>
        </p:blipFill>
        <p:spPr>
          <a:xfrm>
            <a:off x="0" y="0"/>
            <a:ext cx="12192000" cy="1900989"/>
          </a:xfrm>
          <a:prstGeom prst="rect">
            <a:avLst/>
          </a:prstGeom>
        </p:spPr>
      </p:pic>
      <p:pic>
        <p:nvPicPr>
          <p:cNvPr id="5" name="Afbeelding 4"/>
          <p:cNvPicPr>
            <a:picLocks noChangeAspect="1"/>
          </p:cNvPicPr>
          <p:nvPr/>
        </p:nvPicPr>
        <p:blipFill rotWithShape="1">
          <a:blip r:embed="rId2"/>
          <a:srcRect b="45908"/>
          <a:stretch/>
        </p:blipFill>
        <p:spPr>
          <a:xfrm>
            <a:off x="0" y="0"/>
            <a:ext cx="12192000" cy="2298032"/>
          </a:xfrm>
          <a:prstGeom prst="rect">
            <a:avLst/>
          </a:prstGeom>
        </p:spPr>
      </p:pic>
      <p:pic>
        <p:nvPicPr>
          <p:cNvPr id="6" name="Afbeelding 5"/>
          <p:cNvPicPr>
            <a:picLocks noChangeAspect="1"/>
          </p:cNvPicPr>
          <p:nvPr/>
        </p:nvPicPr>
        <p:blipFill rotWithShape="1">
          <a:blip r:embed="rId2"/>
          <a:srcRect b="32881"/>
          <a:stretch/>
        </p:blipFill>
        <p:spPr>
          <a:xfrm>
            <a:off x="0" y="0"/>
            <a:ext cx="12192000" cy="2851484"/>
          </a:xfrm>
          <a:prstGeom prst="rect">
            <a:avLst/>
          </a:prstGeom>
        </p:spPr>
      </p:pic>
      <p:pic>
        <p:nvPicPr>
          <p:cNvPr id="7" name="Afbeelding 6"/>
          <p:cNvPicPr>
            <a:picLocks noChangeAspect="1"/>
          </p:cNvPicPr>
          <p:nvPr/>
        </p:nvPicPr>
        <p:blipFill rotWithShape="1">
          <a:blip r:embed="rId2"/>
          <a:srcRect b="21553"/>
          <a:stretch/>
        </p:blipFill>
        <p:spPr>
          <a:xfrm>
            <a:off x="0" y="0"/>
            <a:ext cx="12192000" cy="3332747"/>
          </a:xfrm>
          <a:prstGeom prst="rect">
            <a:avLst/>
          </a:prstGeom>
        </p:spPr>
      </p:pic>
      <p:pic>
        <p:nvPicPr>
          <p:cNvPr id="8" name="Afbeelding 7"/>
          <p:cNvPicPr>
            <a:picLocks noChangeAspect="1"/>
          </p:cNvPicPr>
          <p:nvPr/>
        </p:nvPicPr>
        <p:blipFill rotWithShape="1">
          <a:blip r:embed="rId2"/>
          <a:srcRect b="11357"/>
          <a:stretch/>
        </p:blipFill>
        <p:spPr>
          <a:xfrm>
            <a:off x="0" y="0"/>
            <a:ext cx="12192000" cy="3765884"/>
          </a:xfrm>
          <a:prstGeom prst="rect">
            <a:avLst/>
          </a:prstGeom>
        </p:spPr>
      </p:pic>
      <p:pic>
        <p:nvPicPr>
          <p:cNvPr id="9" name="Afbeelding 8"/>
          <p:cNvPicPr>
            <a:picLocks noChangeAspect="1"/>
          </p:cNvPicPr>
          <p:nvPr/>
        </p:nvPicPr>
        <p:blipFill>
          <a:blip r:embed="rId2"/>
          <a:stretch>
            <a:fillRect/>
          </a:stretch>
        </p:blipFill>
        <p:spPr>
          <a:xfrm>
            <a:off x="0" y="0"/>
            <a:ext cx="12192000" cy="4248392"/>
          </a:xfrm>
          <a:prstGeom prst="rect">
            <a:avLst/>
          </a:prstGeom>
        </p:spPr>
      </p:pic>
    </p:spTree>
    <p:extLst>
      <p:ext uri="{BB962C8B-B14F-4D97-AF65-F5344CB8AC3E}">
        <p14:creationId xmlns:p14="http://schemas.microsoft.com/office/powerpoint/2010/main" val="233288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Netto hypotheeklasten</a:t>
            </a:r>
          </a:p>
          <a:p>
            <a:r>
              <a:rPr lang="nl-NL" sz="2500" dirty="0" smtClean="0"/>
              <a:t>Opgaves 14 t/m 17.</a:t>
            </a:r>
            <a:endParaRPr lang="nl-NL" sz="2500" dirty="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zien we?</a:t>
            </a:r>
            <a:endParaRPr lang="nl-NL" dirty="0"/>
          </a:p>
        </p:txBody>
      </p:sp>
      <p:sp>
        <p:nvSpPr>
          <p:cNvPr id="3" name="Tijdelijke aanduiding voor inhoud 2"/>
          <p:cNvSpPr>
            <a:spLocks noGrp="1"/>
          </p:cNvSpPr>
          <p:nvPr>
            <p:ph idx="1"/>
          </p:nvPr>
        </p:nvSpPr>
        <p:spPr/>
        <p:txBody>
          <a:bodyPr>
            <a:normAutofit/>
          </a:bodyPr>
          <a:lstStyle/>
          <a:p>
            <a:r>
              <a:rPr lang="nl-NL" sz="2500" dirty="0" smtClean="0"/>
              <a:t>De maandelijkse lasten nemen af, want onze rente + aflossing neemt af naarmate de periodes verstrijken (steeds minder rente). </a:t>
            </a:r>
            <a:endParaRPr lang="nl-NL" sz="2500" dirty="0"/>
          </a:p>
          <a:p>
            <a:r>
              <a:rPr lang="nl-NL" sz="2500" dirty="0" smtClean="0"/>
              <a:t>Dit betekend ook: steeds minder belastingvoordeel.</a:t>
            </a:r>
          </a:p>
          <a:p>
            <a:r>
              <a:rPr lang="nl-NL" sz="2500" dirty="0" smtClean="0"/>
              <a:t>2012 had rente 400, dus 200 euro belastingvoordeel. Met totale lasten van 1000 + 400 – 200 = 1200.</a:t>
            </a:r>
          </a:p>
          <a:p>
            <a:r>
              <a:rPr lang="nl-NL" sz="2500" dirty="0" smtClean="0"/>
              <a:t>2016 had rente 80, dus belastingvoordeel 40. met totale lasten van 1000 + 80 – 40 = 1040</a:t>
            </a:r>
            <a:endParaRPr lang="nl-NL" sz="2500" dirty="0"/>
          </a:p>
        </p:txBody>
      </p:sp>
    </p:spTree>
    <p:extLst>
      <p:ext uri="{BB962C8B-B14F-4D97-AF65-F5344CB8AC3E}">
        <p14:creationId xmlns:p14="http://schemas.microsoft.com/office/powerpoint/2010/main" val="3619664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16 (annuïteitenlening was 1 vast termijnbedrag) </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Derde oefening aflossingsplan.</a:t>
            </a:r>
          </a:p>
          <a:p>
            <a:r>
              <a:rPr lang="nl-NL" sz="2500" dirty="0"/>
              <a:t>7</a:t>
            </a:r>
            <a:r>
              <a:rPr lang="nl-NL" sz="2500" dirty="0" smtClean="0"/>
              <a:t> </a:t>
            </a:r>
            <a:r>
              <a:rPr lang="nl-NL" sz="2500" dirty="0" smtClean="0"/>
              <a:t>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Opgave 17</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165098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3697"/>
          <a:stretch/>
        </p:blipFill>
        <p:spPr>
          <a:xfrm>
            <a:off x="0" y="0"/>
            <a:ext cx="12192000" cy="1900989"/>
          </a:xfrm>
          <a:prstGeom prst="rect">
            <a:avLst/>
          </a:prstGeom>
        </p:spPr>
      </p:pic>
      <p:pic>
        <p:nvPicPr>
          <p:cNvPr id="5" name="Afbeelding 4"/>
          <p:cNvPicPr>
            <a:picLocks noChangeAspect="1"/>
          </p:cNvPicPr>
          <p:nvPr/>
        </p:nvPicPr>
        <p:blipFill rotWithShape="1">
          <a:blip r:embed="rId2"/>
          <a:srcRect b="55196"/>
          <a:stretch/>
        </p:blipFill>
        <p:spPr>
          <a:xfrm>
            <a:off x="0" y="0"/>
            <a:ext cx="12192000" cy="2346158"/>
          </a:xfrm>
          <a:prstGeom prst="rect">
            <a:avLst/>
          </a:prstGeom>
        </p:spPr>
      </p:pic>
      <p:pic>
        <p:nvPicPr>
          <p:cNvPr id="6" name="Afbeelding 5"/>
          <p:cNvPicPr>
            <a:picLocks noChangeAspect="1"/>
          </p:cNvPicPr>
          <p:nvPr/>
        </p:nvPicPr>
        <p:blipFill rotWithShape="1">
          <a:blip r:embed="rId2"/>
          <a:srcRect b="47154"/>
          <a:stretch/>
        </p:blipFill>
        <p:spPr>
          <a:xfrm>
            <a:off x="0" y="0"/>
            <a:ext cx="12192000" cy="2767263"/>
          </a:xfrm>
          <a:prstGeom prst="rect">
            <a:avLst/>
          </a:prstGeom>
        </p:spPr>
      </p:pic>
      <p:pic>
        <p:nvPicPr>
          <p:cNvPr id="7" name="Afbeelding 6"/>
          <p:cNvPicPr>
            <a:picLocks noChangeAspect="1"/>
          </p:cNvPicPr>
          <p:nvPr/>
        </p:nvPicPr>
        <p:blipFill rotWithShape="1">
          <a:blip r:embed="rId2"/>
          <a:srcRect b="39801"/>
          <a:stretch/>
        </p:blipFill>
        <p:spPr>
          <a:xfrm>
            <a:off x="0" y="0"/>
            <a:ext cx="12192000" cy="3152274"/>
          </a:xfrm>
          <a:prstGeom prst="rect">
            <a:avLst/>
          </a:prstGeom>
        </p:spPr>
      </p:pic>
      <p:pic>
        <p:nvPicPr>
          <p:cNvPr id="8" name="Afbeelding 7"/>
          <p:cNvPicPr>
            <a:picLocks noChangeAspect="1"/>
          </p:cNvPicPr>
          <p:nvPr/>
        </p:nvPicPr>
        <p:blipFill rotWithShape="1">
          <a:blip r:embed="rId2"/>
          <a:srcRect b="29691"/>
          <a:stretch/>
        </p:blipFill>
        <p:spPr>
          <a:xfrm>
            <a:off x="0" y="0"/>
            <a:ext cx="12192000" cy="3681663"/>
          </a:xfrm>
          <a:prstGeom prst="rect">
            <a:avLst/>
          </a:prstGeom>
        </p:spPr>
      </p:pic>
      <p:pic>
        <p:nvPicPr>
          <p:cNvPr id="9" name="Afbeelding 8"/>
          <p:cNvPicPr>
            <a:picLocks noChangeAspect="1"/>
          </p:cNvPicPr>
          <p:nvPr/>
        </p:nvPicPr>
        <p:blipFill>
          <a:blip r:embed="rId2"/>
          <a:stretch>
            <a:fillRect/>
          </a:stretch>
        </p:blipFill>
        <p:spPr>
          <a:xfrm>
            <a:off x="0" y="0"/>
            <a:ext cx="12192000" cy="5236434"/>
          </a:xfrm>
          <a:prstGeom prst="rect">
            <a:avLst/>
          </a:prstGeom>
        </p:spPr>
      </p:pic>
    </p:spTree>
    <p:extLst>
      <p:ext uri="{BB962C8B-B14F-4D97-AF65-F5344CB8AC3E}">
        <p14:creationId xmlns:p14="http://schemas.microsoft.com/office/powerpoint/2010/main" val="332003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sz="2500" dirty="0" smtClean="0"/>
              <a:t>Bij een annuïteitenlening nemen de nettolasten steeds meer toe, tenslotte gaan we steeds meer aflossen en steeds minder interest betalen waardoor we dus ook een steeds kleiner wordend belastingvoordeel hebben terwijl we wel elke maand dezelfde annuïteit (termijn bedrag) betalen.</a:t>
            </a:r>
            <a:endParaRPr lang="nl-NL" sz="2500" dirty="0"/>
          </a:p>
        </p:txBody>
      </p:sp>
    </p:spTree>
    <p:extLst>
      <p:ext uri="{BB962C8B-B14F-4D97-AF65-F5344CB8AC3E}">
        <p14:creationId xmlns:p14="http://schemas.microsoft.com/office/powerpoint/2010/main" val="20745364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mtClean="0"/>
              <a:t>Opgave 17 </a:t>
            </a:r>
            <a:r>
              <a:rPr lang="nl-NL" dirty="0" smtClean="0"/>
              <a:t>(annuïteitenlening was 1 vast termijnbedrag) </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laatste oefening aflossingsplan.</a:t>
            </a:r>
          </a:p>
          <a:p>
            <a:r>
              <a:rPr lang="nl-NL" sz="2500" dirty="0"/>
              <a:t>6</a:t>
            </a:r>
            <a:r>
              <a:rPr lang="nl-NL" sz="2500" dirty="0" smtClean="0"/>
              <a:t> </a:t>
            </a:r>
            <a:r>
              <a:rPr lang="nl-NL" sz="2500" dirty="0" smtClean="0"/>
              <a:t>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Ben je klaar</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Tree>
    <p:extLst>
      <p:ext uri="{BB962C8B-B14F-4D97-AF65-F5344CB8AC3E}">
        <p14:creationId xmlns:p14="http://schemas.microsoft.com/office/powerpoint/2010/main" val="28326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725"/>
          <a:stretch/>
        </p:blipFill>
        <p:spPr>
          <a:xfrm>
            <a:off x="0" y="1"/>
            <a:ext cx="12192000" cy="1600200"/>
          </a:xfrm>
          <a:prstGeom prst="rect">
            <a:avLst/>
          </a:prstGeom>
        </p:spPr>
      </p:pic>
      <p:pic>
        <p:nvPicPr>
          <p:cNvPr id="5" name="Afbeelding 4"/>
          <p:cNvPicPr>
            <a:picLocks noChangeAspect="1"/>
          </p:cNvPicPr>
          <p:nvPr/>
        </p:nvPicPr>
        <p:blipFill rotWithShape="1">
          <a:blip r:embed="rId2"/>
          <a:srcRect b="42243"/>
          <a:stretch/>
        </p:blipFill>
        <p:spPr>
          <a:xfrm>
            <a:off x="0" y="1"/>
            <a:ext cx="12192000" cy="1997242"/>
          </a:xfrm>
          <a:prstGeom prst="rect">
            <a:avLst/>
          </a:prstGeom>
        </p:spPr>
      </p:pic>
      <p:pic>
        <p:nvPicPr>
          <p:cNvPr id="6" name="Afbeelding 5"/>
          <p:cNvPicPr>
            <a:picLocks noChangeAspect="1"/>
          </p:cNvPicPr>
          <p:nvPr/>
        </p:nvPicPr>
        <p:blipFill rotWithShape="1">
          <a:blip r:embed="rId2"/>
          <a:srcRect b="27630"/>
          <a:stretch/>
        </p:blipFill>
        <p:spPr>
          <a:xfrm>
            <a:off x="0" y="1"/>
            <a:ext cx="12192000" cy="2502568"/>
          </a:xfrm>
          <a:prstGeom prst="rect">
            <a:avLst/>
          </a:prstGeom>
        </p:spPr>
      </p:pic>
      <p:pic>
        <p:nvPicPr>
          <p:cNvPr id="7" name="Afbeelding 6"/>
          <p:cNvPicPr>
            <a:picLocks noChangeAspect="1"/>
          </p:cNvPicPr>
          <p:nvPr/>
        </p:nvPicPr>
        <p:blipFill>
          <a:blip r:embed="rId2"/>
          <a:stretch>
            <a:fillRect/>
          </a:stretch>
        </p:blipFill>
        <p:spPr>
          <a:xfrm>
            <a:off x="0" y="0"/>
            <a:ext cx="12192000" cy="3458023"/>
          </a:xfrm>
          <a:prstGeom prst="rect">
            <a:avLst/>
          </a:prstGeom>
        </p:spPr>
      </p:pic>
    </p:spTree>
    <p:extLst>
      <p:ext uri="{BB962C8B-B14F-4D97-AF65-F5344CB8AC3E}">
        <p14:creationId xmlns:p14="http://schemas.microsoft.com/office/powerpoint/2010/main" val="281293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7832" y="276726"/>
            <a:ext cx="8576170" cy="1653674"/>
          </a:xfrm>
        </p:spPr>
        <p:txBody>
          <a:bodyPr/>
          <a:lstStyle/>
          <a:p>
            <a:r>
              <a:rPr lang="nl-NL" dirty="0" smtClean="0"/>
              <a:t>Terugblik:</a:t>
            </a:r>
            <a:endParaRPr lang="nl-NL" dirty="0"/>
          </a:p>
        </p:txBody>
      </p:sp>
      <p:sp>
        <p:nvSpPr>
          <p:cNvPr id="3" name="Tijdelijke aanduiding voor inhoud 2"/>
          <p:cNvSpPr>
            <a:spLocks noGrp="1"/>
          </p:cNvSpPr>
          <p:nvPr>
            <p:ph idx="1"/>
          </p:nvPr>
        </p:nvSpPr>
        <p:spPr>
          <a:xfrm>
            <a:off x="553453" y="950495"/>
            <a:ext cx="8720549" cy="4982583"/>
          </a:xfrm>
        </p:spPr>
        <p:txBody>
          <a:bodyPr>
            <a:noAutofit/>
          </a:bodyPr>
          <a:lstStyle/>
          <a:p>
            <a:r>
              <a:rPr lang="nl-NL" sz="2500" dirty="0" smtClean="0"/>
              <a:t>Met een aflossingsplan hebben we een overzicht van onze schuldrest/interest/aflossing/</a:t>
            </a:r>
            <a:r>
              <a:rPr lang="nl-NL" sz="2500" dirty="0" err="1" smtClean="0"/>
              <a:t>annuiteit</a:t>
            </a:r>
            <a:r>
              <a:rPr lang="nl-NL" sz="2500" dirty="0" smtClean="0"/>
              <a:t>/nettolasten/schuldrest einde jaar.</a:t>
            </a:r>
            <a:endParaRPr lang="nl-NL" sz="2500" b="1" dirty="0"/>
          </a:p>
          <a:p>
            <a:r>
              <a:rPr lang="nl-NL" sz="2500" dirty="0" smtClean="0"/>
              <a:t>Een ondernemer heeft over alle interest belastingvoordeel (tenslotte verlaagt het zijn inkomen), voor gewone burgers alleen de interest van de hypothecaire lening.</a:t>
            </a:r>
          </a:p>
          <a:p>
            <a:r>
              <a:rPr lang="nl-NL" sz="2500" dirty="0" smtClean="0"/>
              <a:t>Zichtbaar dat bij een annuïteitenlening de netto lasten stijgen aangezien het termijnbedrag hetzelfde blijft maar het belastingvoordeel steeds lager wordt.</a:t>
            </a:r>
          </a:p>
          <a:p>
            <a:r>
              <a:rPr lang="nl-NL" sz="2500" dirty="0" smtClean="0"/>
              <a:t>Bij een lineaire lening worden de netto lasten steeds lager aangezien er steeds minder interest betaald moet worden (hierdoor ook iets minder belastingvoordeel)</a:t>
            </a:r>
          </a:p>
          <a:p>
            <a:endParaRPr lang="nl-NL" sz="2500" dirty="0" smtClean="0"/>
          </a:p>
        </p:txBody>
      </p:sp>
    </p:spTree>
    <p:extLst>
      <p:ext uri="{BB962C8B-B14F-4D97-AF65-F5344CB8AC3E}">
        <p14:creationId xmlns:p14="http://schemas.microsoft.com/office/powerpoint/2010/main" val="112990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Paragraaf 1.2 en 1.3</a:t>
            </a:r>
            <a:endParaRPr lang="nl-NL" dirty="0"/>
          </a:p>
        </p:txBody>
      </p:sp>
      <p:sp>
        <p:nvSpPr>
          <p:cNvPr id="4" name="Rectangle 3"/>
          <p:cNvSpPr txBox="1">
            <a:spLocks noChangeArrowheads="1"/>
          </p:cNvSpPr>
          <p:nvPr/>
        </p:nvSpPr>
        <p:spPr>
          <a:xfrm>
            <a:off x="409074" y="1792706"/>
            <a:ext cx="9312442" cy="473192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None/>
            </a:pPr>
            <a:r>
              <a:rPr lang="nl-NL" altLang="nl-NL" sz="2500" u="sng" dirty="0" smtClean="0"/>
              <a:t>Persoonlijke lening</a:t>
            </a:r>
            <a:r>
              <a:rPr lang="nl-NL" altLang="nl-NL" sz="2500" dirty="0" smtClean="0"/>
              <a:t> = een lening aan een consument voor de aanschaf van duurzame consumptiegoederen.</a:t>
            </a:r>
          </a:p>
          <a:p>
            <a:pPr>
              <a:buFont typeface="Wingdings" panose="05000000000000000000" pitchFamily="2" charset="2"/>
              <a:buNone/>
            </a:pPr>
            <a:r>
              <a:rPr lang="nl-NL" altLang="nl-NL" sz="2500" dirty="0" smtClean="0"/>
              <a:t>(de annuiteitenlening kan worden gebruikt als persoonlijke lening, maar kan ook andere vormen hebben).</a:t>
            </a:r>
          </a:p>
          <a:p>
            <a:pPr>
              <a:buFont typeface="Wingdings" panose="05000000000000000000" pitchFamily="2" charset="2"/>
              <a:buNone/>
            </a:pPr>
            <a:endParaRPr lang="nl-NL" altLang="nl-NL" sz="2500" dirty="0" smtClean="0"/>
          </a:p>
          <a:p>
            <a:pPr>
              <a:buFont typeface="Wingdings" panose="05000000000000000000" pitchFamily="2" charset="2"/>
              <a:buNone/>
            </a:pPr>
            <a:r>
              <a:rPr lang="nl-NL" altLang="nl-NL" sz="2500" u="sng" dirty="0" smtClean="0"/>
              <a:t>Doorlopend krediet</a:t>
            </a:r>
            <a:r>
              <a:rPr lang="nl-NL" altLang="nl-NL" sz="2500" dirty="0" smtClean="0"/>
              <a:t> = tot een bepaald bedrag mag maximaal geleend worden, alleen over het geleende bedrag wordt rente betaald, je mag onbeperkt aflossen, maar het hoeft niet</a:t>
            </a:r>
          </a:p>
          <a:p>
            <a:pPr>
              <a:buFont typeface="Wingdings" panose="05000000000000000000" pitchFamily="2" charset="2"/>
              <a:buNone/>
            </a:pPr>
            <a:r>
              <a:rPr lang="nl-NL" altLang="nl-NL" sz="2500" u="sng" dirty="0" smtClean="0"/>
              <a:t>Rekening-courantkrediet</a:t>
            </a:r>
            <a:r>
              <a:rPr lang="nl-NL" altLang="nl-NL" sz="2500" dirty="0" smtClean="0"/>
              <a:t> = zakelijke variant van doorlopend krediet</a:t>
            </a:r>
            <a:endParaRPr lang="nl-NL" altLang="nl-NL" sz="2500" u="sng" dirty="0" smtClean="0"/>
          </a:p>
        </p:txBody>
      </p:sp>
    </p:spTree>
    <p:extLst>
      <p:ext uri="{BB962C8B-B14F-4D97-AF65-F5344CB8AC3E}">
        <p14:creationId xmlns:p14="http://schemas.microsoft.com/office/powerpoint/2010/main" val="87931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6118"/>
          <a:stretch/>
        </p:blipFill>
        <p:spPr>
          <a:xfrm>
            <a:off x="0" y="0"/>
            <a:ext cx="12192000" cy="2757948"/>
          </a:xfrm>
          <a:prstGeom prst="rect">
            <a:avLst/>
          </a:prstGeom>
        </p:spPr>
      </p:pic>
      <p:pic>
        <p:nvPicPr>
          <p:cNvPr id="5" name="Afbeelding 4"/>
          <p:cNvPicPr>
            <a:picLocks noChangeAspect="1"/>
          </p:cNvPicPr>
          <p:nvPr/>
        </p:nvPicPr>
        <p:blipFill rotWithShape="1">
          <a:blip r:embed="rId2"/>
          <a:srcRect b="49313"/>
          <a:stretch/>
        </p:blipFill>
        <p:spPr>
          <a:xfrm>
            <a:off x="0" y="0"/>
            <a:ext cx="12192000" cy="3185652"/>
          </a:xfrm>
          <a:prstGeom prst="rect">
            <a:avLst/>
          </a:prstGeom>
        </p:spPr>
      </p:pic>
      <p:pic>
        <p:nvPicPr>
          <p:cNvPr id="6" name="Afbeelding 5"/>
          <p:cNvPicPr>
            <a:picLocks noChangeAspect="1"/>
          </p:cNvPicPr>
          <p:nvPr/>
        </p:nvPicPr>
        <p:blipFill rotWithShape="1">
          <a:blip r:embed="rId2"/>
          <a:srcRect b="44385"/>
          <a:stretch/>
        </p:blipFill>
        <p:spPr>
          <a:xfrm>
            <a:off x="0" y="0"/>
            <a:ext cx="12192000" cy="3495368"/>
          </a:xfrm>
          <a:prstGeom prst="rect">
            <a:avLst/>
          </a:prstGeom>
        </p:spPr>
      </p:pic>
      <p:pic>
        <p:nvPicPr>
          <p:cNvPr id="7" name="Afbeelding 6"/>
          <p:cNvPicPr>
            <a:picLocks noChangeAspect="1"/>
          </p:cNvPicPr>
          <p:nvPr/>
        </p:nvPicPr>
        <p:blipFill rotWithShape="1">
          <a:blip r:embed="rId2"/>
          <a:srcRect b="38518"/>
          <a:stretch/>
        </p:blipFill>
        <p:spPr>
          <a:xfrm>
            <a:off x="0" y="0"/>
            <a:ext cx="12192000" cy="3864077"/>
          </a:xfrm>
          <a:prstGeom prst="rect">
            <a:avLst/>
          </a:prstGeom>
        </p:spPr>
      </p:pic>
      <p:pic>
        <p:nvPicPr>
          <p:cNvPr id="8" name="Afbeelding 7"/>
          <p:cNvPicPr>
            <a:picLocks noChangeAspect="1"/>
          </p:cNvPicPr>
          <p:nvPr/>
        </p:nvPicPr>
        <p:blipFill rotWithShape="1">
          <a:blip r:embed="rId2"/>
          <a:srcRect b="31713"/>
          <a:stretch/>
        </p:blipFill>
        <p:spPr>
          <a:xfrm>
            <a:off x="0" y="0"/>
            <a:ext cx="12192000" cy="4291781"/>
          </a:xfrm>
          <a:prstGeom prst="rect">
            <a:avLst/>
          </a:prstGeom>
        </p:spPr>
      </p:pic>
      <p:pic>
        <p:nvPicPr>
          <p:cNvPr id="9" name="Afbeelding 8"/>
          <p:cNvPicPr>
            <a:picLocks noChangeAspect="1"/>
          </p:cNvPicPr>
          <p:nvPr/>
        </p:nvPicPr>
        <p:blipFill rotWithShape="1">
          <a:blip r:embed="rId2"/>
          <a:srcRect b="25612"/>
          <a:stretch/>
        </p:blipFill>
        <p:spPr>
          <a:xfrm>
            <a:off x="0" y="0"/>
            <a:ext cx="12192000" cy="4675239"/>
          </a:xfrm>
          <a:prstGeom prst="rect">
            <a:avLst/>
          </a:prstGeom>
        </p:spPr>
      </p:pic>
      <p:pic>
        <p:nvPicPr>
          <p:cNvPr id="10" name="Afbeelding 9"/>
          <p:cNvPicPr>
            <a:picLocks noChangeAspect="1"/>
          </p:cNvPicPr>
          <p:nvPr/>
        </p:nvPicPr>
        <p:blipFill rotWithShape="1">
          <a:blip r:embed="rId2"/>
          <a:srcRect b="19746"/>
          <a:stretch/>
        </p:blipFill>
        <p:spPr>
          <a:xfrm>
            <a:off x="0" y="0"/>
            <a:ext cx="12192000" cy="5043948"/>
          </a:xfrm>
          <a:prstGeom prst="rect">
            <a:avLst/>
          </a:prstGeom>
        </p:spPr>
      </p:pic>
      <p:pic>
        <p:nvPicPr>
          <p:cNvPr id="11" name="Afbeelding 10"/>
          <p:cNvPicPr>
            <a:picLocks noChangeAspect="1"/>
          </p:cNvPicPr>
          <p:nvPr/>
        </p:nvPicPr>
        <p:blipFill rotWithShape="1">
          <a:blip r:embed="rId2"/>
          <a:srcRect b="14348"/>
          <a:stretch/>
        </p:blipFill>
        <p:spPr>
          <a:xfrm>
            <a:off x="0" y="0"/>
            <a:ext cx="12192000" cy="5383161"/>
          </a:xfrm>
          <a:prstGeom prst="rect">
            <a:avLst/>
          </a:prstGeom>
        </p:spPr>
      </p:pic>
      <p:pic>
        <p:nvPicPr>
          <p:cNvPr id="12" name="Afbeelding 11"/>
          <p:cNvPicPr>
            <a:picLocks noChangeAspect="1"/>
          </p:cNvPicPr>
          <p:nvPr/>
        </p:nvPicPr>
        <p:blipFill>
          <a:blip r:embed="rId2"/>
          <a:stretch>
            <a:fillRect/>
          </a:stretch>
        </p:blipFill>
        <p:spPr>
          <a:xfrm>
            <a:off x="0" y="0"/>
            <a:ext cx="12192000" cy="6284946"/>
          </a:xfrm>
          <a:prstGeom prst="rect">
            <a:avLst/>
          </a:prstGeom>
        </p:spPr>
      </p:pic>
    </p:spTree>
    <p:extLst>
      <p:ext uri="{BB962C8B-B14F-4D97-AF65-F5344CB8AC3E}">
        <p14:creationId xmlns:p14="http://schemas.microsoft.com/office/powerpoint/2010/main" val="10564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xfrm>
            <a:off x="1215189" y="264695"/>
            <a:ext cx="7519237" cy="1372019"/>
          </a:xfrm>
        </p:spPr>
        <p:txBody>
          <a:bodyPr>
            <a:normAutofit fontScale="90000"/>
          </a:bodyPr>
          <a:lstStyle/>
          <a:p>
            <a:pPr eaLnBrk="1" hangingPunct="1"/>
            <a:r>
              <a:rPr lang="nl-NL" altLang="nl-NL" dirty="0" smtClean="0"/>
              <a:t>1.4 Huurkoop en koop op afbetaling (vaak duurder dan persoonlijke lening/doorlopend krediet.</a:t>
            </a:r>
            <a:br>
              <a:rPr lang="nl-NL" altLang="nl-NL" dirty="0" smtClean="0"/>
            </a:br>
            <a:endParaRPr lang="nl-NL" altLang="nl-NL" dirty="0" smtClean="0"/>
          </a:p>
        </p:txBody>
      </p:sp>
      <p:sp>
        <p:nvSpPr>
          <p:cNvPr id="17411" name="Rectangle 3"/>
          <p:cNvSpPr>
            <a:spLocks noGrp="1" noChangeArrowheads="1"/>
          </p:cNvSpPr>
          <p:nvPr>
            <p:ph idx="1"/>
          </p:nvPr>
        </p:nvSpPr>
        <p:spPr>
          <a:xfrm>
            <a:off x="950495" y="1913020"/>
            <a:ext cx="9393656" cy="4684629"/>
          </a:xfrm>
        </p:spPr>
        <p:txBody>
          <a:bodyPr>
            <a:noAutofit/>
          </a:bodyPr>
          <a:lstStyle/>
          <a:p>
            <a:pPr marL="533400" indent="-533400">
              <a:lnSpc>
                <a:spcPct val="60000"/>
              </a:lnSpc>
              <a:buNone/>
            </a:pPr>
            <a:r>
              <a:rPr lang="nl-NL" altLang="nl-NL" sz="2500" u="sng" dirty="0"/>
              <a:t>Kopen op afbetaling:</a:t>
            </a:r>
            <a:endParaRPr lang="nl-NL" altLang="nl-NL" sz="2500" dirty="0"/>
          </a:p>
          <a:p>
            <a:pPr marL="533400" indent="-533400">
              <a:lnSpc>
                <a:spcPct val="60000"/>
              </a:lnSpc>
              <a:buFont typeface="Wingdings" panose="05000000000000000000" pitchFamily="2" charset="2"/>
              <a:buAutoNum type="arabicPeriod"/>
            </a:pPr>
            <a:r>
              <a:rPr lang="nl-NL" altLang="nl-NL" sz="2500" dirty="0"/>
              <a:t>Goed wordt gekocht</a:t>
            </a:r>
          </a:p>
          <a:p>
            <a:pPr marL="533400" indent="-533400">
              <a:lnSpc>
                <a:spcPct val="60000"/>
              </a:lnSpc>
              <a:buFont typeface="Wingdings" panose="05000000000000000000" pitchFamily="2" charset="2"/>
              <a:buAutoNum type="arabicPeriod"/>
            </a:pPr>
            <a:r>
              <a:rPr lang="nl-NL" altLang="nl-NL" sz="2500" dirty="0"/>
              <a:t>Goed wordt geleverd na aanbetaling</a:t>
            </a:r>
          </a:p>
          <a:p>
            <a:pPr marL="533400" indent="-533400">
              <a:lnSpc>
                <a:spcPct val="60000"/>
              </a:lnSpc>
              <a:buFont typeface="Wingdings" panose="05000000000000000000" pitchFamily="2" charset="2"/>
              <a:buAutoNum type="arabicPeriod"/>
            </a:pPr>
            <a:r>
              <a:rPr lang="nl-NL" altLang="nl-NL" sz="2500" dirty="0"/>
              <a:t>Restbedrag wordt in termijnen betaald</a:t>
            </a:r>
          </a:p>
          <a:p>
            <a:pPr marL="533400" indent="-533400">
              <a:lnSpc>
                <a:spcPct val="60000"/>
              </a:lnSpc>
              <a:buFont typeface="Wingdings" panose="05000000000000000000" pitchFamily="2" charset="2"/>
              <a:buAutoNum type="arabicPeriod"/>
            </a:pPr>
            <a:r>
              <a:rPr lang="nl-NL" altLang="nl-NL" sz="2500" dirty="0"/>
              <a:t>Koper is gelijk eigenaar</a:t>
            </a:r>
          </a:p>
          <a:p>
            <a:pPr marL="533400" indent="-533400">
              <a:lnSpc>
                <a:spcPct val="60000"/>
              </a:lnSpc>
              <a:buNone/>
            </a:pPr>
            <a:endParaRPr lang="nl-NL" altLang="nl-NL" sz="2500" u="sng" dirty="0"/>
          </a:p>
          <a:p>
            <a:pPr marL="533400" indent="-533400">
              <a:lnSpc>
                <a:spcPct val="60000"/>
              </a:lnSpc>
              <a:buNone/>
            </a:pPr>
            <a:r>
              <a:rPr lang="nl-NL" altLang="nl-NL" sz="2500" u="sng" dirty="0"/>
              <a:t>Huurkoop</a:t>
            </a:r>
            <a:r>
              <a:rPr lang="nl-NL" altLang="nl-NL" sz="2500" dirty="0"/>
              <a:t>:</a:t>
            </a:r>
          </a:p>
          <a:p>
            <a:pPr marL="533400" indent="-533400">
              <a:lnSpc>
                <a:spcPct val="60000"/>
              </a:lnSpc>
              <a:buFont typeface="Wingdings" panose="05000000000000000000" pitchFamily="2" charset="2"/>
              <a:buAutoNum type="arabicPeriod"/>
            </a:pPr>
            <a:r>
              <a:rPr lang="nl-NL" altLang="nl-NL" sz="2500" dirty="0"/>
              <a:t>Goed wordt gekocht</a:t>
            </a:r>
          </a:p>
          <a:p>
            <a:pPr marL="533400" indent="-533400">
              <a:lnSpc>
                <a:spcPct val="60000"/>
              </a:lnSpc>
              <a:buFont typeface="Wingdings" panose="05000000000000000000" pitchFamily="2" charset="2"/>
              <a:buAutoNum type="arabicPeriod"/>
            </a:pPr>
            <a:r>
              <a:rPr lang="nl-NL" altLang="nl-NL" sz="2500" dirty="0"/>
              <a:t>Goed wordt geleverd na aanbetaling</a:t>
            </a:r>
          </a:p>
          <a:p>
            <a:pPr marL="533400" indent="-533400">
              <a:lnSpc>
                <a:spcPct val="60000"/>
              </a:lnSpc>
              <a:buFont typeface="Wingdings" panose="05000000000000000000" pitchFamily="2" charset="2"/>
              <a:buAutoNum type="arabicPeriod"/>
            </a:pPr>
            <a:r>
              <a:rPr lang="nl-NL" altLang="nl-NL" sz="2500" dirty="0"/>
              <a:t>Restbedrag wordt in termijnen betaald</a:t>
            </a:r>
          </a:p>
          <a:p>
            <a:pPr marL="533400" indent="-533400">
              <a:lnSpc>
                <a:spcPct val="60000"/>
              </a:lnSpc>
              <a:buFont typeface="Wingdings" panose="05000000000000000000" pitchFamily="2" charset="2"/>
              <a:buAutoNum type="arabicPeriod"/>
            </a:pPr>
            <a:r>
              <a:rPr lang="nl-NL" altLang="nl-NL" sz="2500" dirty="0"/>
              <a:t>Koper is pas eigenaar na betaling laatste termijn</a:t>
            </a:r>
          </a:p>
          <a:p>
            <a:pPr marL="533400" indent="-533400">
              <a:lnSpc>
                <a:spcPct val="60000"/>
              </a:lnSpc>
              <a:buFont typeface="Wingdings" panose="05000000000000000000" pitchFamily="2" charset="2"/>
              <a:buAutoNum type="arabicPeriod"/>
            </a:pPr>
            <a:endParaRPr lang="nl-NL" altLang="nl-NL" sz="2500" dirty="0"/>
          </a:p>
          <a:p>
            <a:pPr marL="533400" indent="-533400">
              <a:lnSpc>
                <a:spcPct val="60000"/>
              </a:lnSpc>
              <a:buNone/>
            </a:pPr>
            <a:r>
              <a:rPr lang="nl-NL" altLang="nl-NL" sz="2500" dirty="0"/>
              <a:t>nadeel: het is een lening voor een bepaald goed, niet een vrij te besteden bedrag</a:t>
            </a:r>
          </a:p>
        </p:txBody>
      </p:sp>
    </p:spTree>
    <p:extLst>
      <p:ext uri="{BB962C8B-B14F-4D97-AF65-F5344CB8AC3E}">
        <p14:creationId xmlns:p14="http://schemas.microsoft.com/office/powerpoint/2010/main" val="250003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41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4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2366213" y="205207"/>
            <a:ext cx="6345237" cy="709613"/>
          </a:xfrm>
        </p:spPr>
        <p:txBody>
          <a:bodyPr/>
          <a:lstStyle/>
          <a:p>
            <a:pPr eaLnBrk="1" hangingPunct="1"/>
            <a:r>
              <a:rPr lang="nl-NL" altLang="nl-NL" dirty="0" smtClean="0"/>
              <a:t>1.5 Hypothecaire lening</a:t>
            </a:r>
          </a:p>
        </p:txBody>
      </p:sp>
      <p:sp>
        <p:nvSpPr>
          <p:cNvPr id="21507" name="Rectangle 3"/>
          <p:cNvSpPr>
            <a:spLocks noGrp="1" noChangeArrowheads="1"/>
          </p:cNvSpPr>
          <p:nvPr>
            <p:ph idx="1"/>
          </p:nvPr>
        </p:nvSpPr>
        <p:spPr>
          <a:xfrm>
            <a:off x="890337" y="1022685"/>
            <a:ext cx="9164889" cy="5501942"/>
          </a:xfrm>
        </p:spPr>
        <p:txBody>
          <a:bodyPr/>
          <a:lstStyle/>
          <a:p>
            <a:pPr eaLnBrk="1" hangingPunct="1">
              <a:lnSpc>
                <a:spcPct val="70000"/>
              </a:lnSpc>
              <a:buFont typeface="Wingdings" panose="05000000000000000000" pitchFamily="2" charset="2"/>
              <a:buNone/>
            </a:pPr>
            <a:r>
              <a:rPr lang="nl-NL" altLang="nl-NL" sz="2400" u="sng" dirty="0"/>
              <a:t>Kenmerken hypothecaire lening:</a:t>
            </a:r>
          </a:p>
          <a:p>
            <a:pPr eaLnBrk="1" hangingPunct="1">
              <a:lnSpc>
                <a:spcPct val="70000"/>
              </a:lnSpc>
              <a:buFontTx/>
              <a:buChar char="-"/>
            </a:pPr>
            <a:r>
              <a:rPr lang="nl-NL" altLang="nl-NL" sz="2400" dirty="0"/>
              <a:t>Onroerend goed = onderpand</a:t>
            </a:r>
          </a:p>
          <a:p>
            <a:pPr eaLnBrk="1" hangingPunct="1">
              <a:lnSpc>
                <a:spcPct val="70000"/>
              </a:lnSpc>
              <a:buFontTx/>
              <a:buChar char="-"/>
            </a:pPr>
            <a:r>
              <a:rPr lang="nl-NL" altLang="nl-NL" sz="2400" dirty="0"/>
              <a:t>Hypotheekgever = eigenaar pand = geldnemer</a:t>
            </a:r>
          </a:p>
          <a:p>
            <a:pPr eaLnBrk="1" hangingPunct="1">
              <a:lnSpc>
                <a:spcPct val="70000"/>
              </a:lnSpc>
              <a:buFontTx/>
              <a:buChar char="-"/>
            </a:pPr>
            <a:r>
              <a:rPr lang="nl-NL" altLang="nl-NL" sz="2400" dirty="0"/>
              <a:t>Hypotheeknemer = bank = geldgever</a:t>
            </a:r>
          </a:p>
          <a:p>
            <a:pPr eaLnBrk="1" hangingPunct="1">
              <a:lnSpc>
                <a:spcPct val="70000"/>
              </a:lnSpc>
              <a:buFontTx/>
              <a:buChar char="-"/>
            </a:pPr>
            <a:r>
              <a:rPr lang="nl-NL" altLang="nl-NL" sz="2400" dirty="0"/>
              <a:t>Hypotheekakte: looptijd, rentepercentage, vaste rente periode</a:t>
            </a:r>
          </a:p>
          <a:p>
            <a:pPr eaLnBrk="1" hangingPunct="1">
              <a:lnSpc>
                <a:spcPct val="70000"/>
              </a:lnSpc>
              <a:buFontTx/>
              <a:buNone/>
            </a:pPr>
            <a:endParaRPr lang="nl-NL" altLang="nl-NL" sz="2400" dirty="0"/>
          </a:p>
          <a:p>
            <a:pPr eaLnBrk="1" hangingPunct="1">
              <a:lnSpc>
                <a:spcPct val="70000"/>
              </a:lnSpc>
              <a:buFontTx/>
              <a:buNone/>
            </a:pPr>
            <a:r>
              <a:rPr lang="nl-NL" altLang="nl-NL" sz="2400" u="sng" dirty="0"/>
              <a:t>Soorten hypotheken:</a:t>
            </a:r>
          </a:p>
          <a:p>
            <a:pPr eaLnBrk="1" hangingPunct="1">
              <a:lnSpc>
                <a:spcPct val="70000"/>
              </a:lnSpc>
              <a:buFontTx/>
              <a:buChar char="-"/>
            </a:pPr>
            <a:r>
              <a:rPr lang="nl-NL" altLang="nl-NL" sz="2400" dirty="0"/>
              <a:t>Lineaire hypotheek</a:t>
            </a:r>
          </a:p>
          <a:p>
            <a:pPr eaLnBrk="1" hangingPunct="1">
              <a:lnSpc>
                <a:spcPct val="70000"/>
              </a:lnSpc>
              <a:buFontTx/>
              <a:buChar char="-"/>
            </a:pPr>
            <a:r>
              <a:rPr lang="nl-NL" altLang="nl-NL" sz="2400" dirty="0"/>
              <a:t>Spaarhypotheek</a:t>
            </a:r>
          </a:p>
          <a:p>
            <a:pPr eaLnBrk="1" hangingPunct="1">
              <a:lnSpc>
                <a:spcPct val="70000"/>
              </a:lnSpc>
              <a:buFontTx/>
              <a:buChar char="-"/>
            </a:pPr>
            <a:r>
              <a:rPr lang="nl-NL" altLang="nl-NL" sz="2400" dirty="0"/>
              <a:t>Annuïteitenhypotheek</a:t>
            </a:r>
          </a:p>
          <a:p>
            <a:pPr eaLnBrk="1" hangingPunct="1">
              <a:lnSpc>
                <a:spcPct val="70000"/>
              </a:lnSpc>
              <a:buFontTx/>
              <a:buChar char="-"/>
            </a:pPr>
            <a:endParaRPr lang="nl-NL" altLang="nl-NL" sz="2400" dirty="0"/>
          </a:p>
        </p:txBody>
      </p:sp>
    </p:spTree>
    <p:extLst>
      <p:ext uri="{BB962C8B-B14F-4D97-AF65-F5344CB8AC3E}">
        <p14:creationId xmlns:p14="http://schemas.microsoft.com/office/powerpoint/2010/main" val="38506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2093495" y="312821"/>
            <a:ext cx="6640931" cy="1323893"/>
          </a:xfrm>
        </p:spPr>
        <p:txBody>
          <a:bodyPr/>
          <a:lstStyle/>
          <a:p>
            <a:pPr eaLnBrk="1" hangingPunct="1"/>
            <a:r>
              <a:rPr lang="nl-NL" altLang="nl-NL" dirty="0" smtClean="0"/>
              <a:t>1.5 Lineaire hypotheek</a:t>
            </a:r>
          </a:p>
        </p:txBody>
      </p:sp>
      <p:sp>
        <p:nvSpPr>
          <p:cNvPr id="22531" name="Rectangle 3"/>
          <p:cNvSpPr>
            <a:spLocks noGrp="1" noChangeArrowheads="1"/>
          </p:cNvSpPr>
          <p:nvPr>
            <p:ph idx="1"/>
          </p:nvPr>
        </p:nvSpPr>
        <p:spPr>
          <a:xfrm>
            <a:off x="2093495" y="1070811"/>
            <a:ext cx="7961731" cy="5453815"/>
          </a:xfrm>
        </p:spPr>
        <p:txBody>
          <a:bodyPr/>
          <a:lstStyle/>
          <a:p>
            <a:pPr eaLnBrk="1" hangingPunct="1">
              <a:buFontTx/>
              <a:buChar char="-"/>
            </a:pPr>
            <a:r>
              <a:rPr lang="nl-NL" altLang="nl-NL" sz="2400" dirty="0"/>
              <a:t>Aflossing = vast bedrag</a:t>
            </a:r>
          </a:p>
          <a:p>
            <a:pPr eaLnBrk="1" hangingPunct="1">
              <a:buFontTx/>
              <a:buChar char="-"/>
            </a:pPr>
            <a:r>
              <a:rPr lang="nl-NL" altLang="nl-NL" sz="2400" dirty="0"/>
              <a:t>Rente over restbedrag</a:t>
            </a:r>
          </a:p>
          <a:p>
            <a:pPr eaLnBrk="1" hangingPunct="1">
              <a:buFontTx/>
              <a:buChar char="-"/>
            </a:pPr>
            <a:r>
              <a:rPr lang="nl-NL" altLang="nl-NL" sz="2400" dirty="0"/>
              <a:t>Lasten = rente + aflossing</a:t>
            </a:r>
          </a:p>
          <a:p>
            <a:pPr eaLnBrk="1" hangingPunct="1">
              <a:buFontTx/>
              <a:buChar char="-"/>
            </a:pPr>
            <a:r>
              <a:rPr lang="nl-NL" altLang="nl-NL" sz="2400" dirty="0"/>
              <a:t>Kosten = rente</a:t>
            </a:r>
          </a:p>
          <a:p>
            <a:pPr eaLnBrk="1" hangingPunct="1">
              <a:buFontTx/>
              <a:buNone/>
            </a:pPr>
            <a:r>
              <a:rPr lang="nl-NL" altLang="nl-NL" sz="2400" dirty="0"/>
              <a:t>		Lasten:				</a:t>
            </a:r>
            <a:r>
              <a:rPr lang="nl-NL" altLang="nl-NL" sz="2400" dirty="0" smtClean="0"/>
              <a:t>			Schuldverloop</a:t>
            </a:r>
            <a:r>
              <a:rPr lang="nl-NL" altLang="nl-NL" sz="2400" dirty="0"/>
              <a:t>:</a:t>
            </a:r>
          </a:p>
        </p:txBody>
      </p:sp>
      <p:sp>
        <p:nvSpPr>
          <p:cNvPr id="22532" name="Line 4"/>
          <p:cNvSpPr>
            <a:spLocks noChangeShapeType="1"/>
          </p:cNvSpPr>
          <p:nvPr/>
        </p:nvSpPr>
        <p:spPr bwMode="auto">
          <a:xfrm flipH="1">
            <a:off x="2424114" y="4868863"/>
            <a:ext cx="71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2533" name="Rectangle 5"/>
          <p:cNvSpPr>
            <a:spLocks noChangeArrowheads="1"/>
          </p:cNvSpPr>
          <p:nvPr/>
        </p:nvSpPr>
        <p:spPr bwMode="auto">
          <a:xfrm>
            <a:off x="2495550" y="5805488"/>
            <a:ext cx="3240088" cy="792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Aflossing</a:t>
            </a:r>
          </a:p>
        </p:txBody>
      </p:sp>
      <p:sp>
        <p:nvSpPr>
          <p:cNvPr id="22534" name="AutoShape 6"/>
          <p:cNvSpPr>
            <a:spLocks noChangeArrowheads="1"/>
          </p:cNvSpPr>
          <p:nvPr/>
        </p:nvSpPr>
        <p:spPr bwMode="auto">
          <a:xfrm>
            <a:off x="2495550" y="4437064"/>
            <a:ext cx="3240088" cy="1368425"/>
          </a:xfrm>
          <a:prstGeom prst="rtTriangl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Rente</a:t>
            </a:r>
          </a:p>
        </p:txBody>
      </p:sp>
      <p:sp>
        <p:nvSpPr>
          <p:cNvPr id="22535" name="AutoShape 7"/>
          <p:cNvSpPr>
            <a:spLocks noChangeArrowheads="1"/>
          </p:cNvSpPr>
          <p:nvPr/>
        </p:nvSpPr>
        <p:spPr bwMode="auto">
          <a:xfrm>
            <a:off x="6959600" y="4940301"/>
            <a:ext cx="3240088" cy="1368425"/>
          </a:xfrm>
          <a:prstGeom prst="rtTriangl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Schuld</a:t>
            </a:r>
          </a:p>
        </p:txBody>
      </p:sp>
    </p:spTree>
    <p:extLst>
      <p:ext uri="{BB962C8B-B14F-4D97-AF65-F5344CB8AC3E}">
        <p14:creationId xmlns:p14="http://schemas.microsoft.com/office/powerpoint/2010/main" val="323807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5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5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3" grpId="0" animBg="1"/>
      <p:bldP spid="22534" grpId="0" animBg="1"/>
      <p:bldP spid="2253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2394284" y="84221"/>
            <a:ext cx="6340142" cy="1552493"/>
          </a:xfrm>
        </p:spPr>
        <p:txBody>
          <a:bodyPr/>
          <a:lstStyle/>
          <a:p>
            <a:pPr eaLnBrk="1" hangingPunct="1"/>
            <a:r>
              <a:rPr lang="nl-NL" altLang="nl-NL" dirty="0" smtClean="0"/>
              <a:t>1.5 Spaarhypotheek</a:t>
            </a:r>
          </a:p>
        </p:txBody>
      </p:sp>
      <p:sp>
        <p:nvSpPr>
          <p:cNvPr id="23555" name="Rectangle 3"/>
          <p:cNvSpPr>
            <a:spLocks noGrp="1" noChangeArrowheads="1"/>
          </p:cNvSpPr>
          <p:nvPr>
            <p:ph idx="1"/>
          </p:nvPr>
        </p:nvSpPr>
        <p:spPr>
          <a:xfrm>
            <a:off x="2394284" y="1191126"/>
            <a:ext cx="7805405" cy="5190624"/>
          </a:xfrm>
        </p:spPr>
        <p:txBody>
          <a:bodyPr/>
          <a:lstStyle/>
          <a:p>
            <a:pPr eaLnBrk="1" hangingPunct="1">
              <a:lnSpc>
                <a:spcPct val="90000"/>
              </a:lnSpc>
              <a:buFontTx/>
              <a:buChar char="-"/>
            </a:pPr>
            <a:r>
              <a:rPr lang="nl-NL" altLang="nl-NL" sz="2400" dirty="0"/>
              <a:t>Geen aflossing gedurende looptijd</a:t>
            </a:r>
          </a:p>
          <a:p>
            <a:pPr eaLnBrk="1" hangingPunct="1">
              <a:lnSpc>
                <a:spcPct val="90000"/>
              </a:lnSpc>
              <a:buFontTx/>
              <a:buChar char="-"/>
            </a:pPr>
            <a:r>
              <a:rPr lang="nl-NL" altLang="nl-NL" sz="2400" dirty="0"/>
              <a:t>Rente over totale bedrag gedurende hele looptijd</a:t>
            </a:r>
          </a:p>
          <a:p>
            <a:pPr eaLnBrk="1" hangingPunct="1">
              <a:lnSpc>
                <a:spcPct val="90000"/>
              </a:lnSpc>
              <a:buFontTx/>
              <a:buChar char="-"/>
            </a:pPr>
            <a:r>
              <a:rPr lang="nl-NL" altLang="nl-NL" sz="2400" dirty="0"/>
              <a:t>Maximale fiscale aftrek</a:t>
            </a:r>
          </a:p>
          <a:p>
            <a:pPr eaLnBrk="1" hangingPunct="1">
              <a:lnSpc>
                <a:spcPct val="90000"/>
              </a:lnSpc>
              <a:buFontTx/>
              <a:buChar char="-"/>
            </a:pPr>
            <a:r>
              <a:rPr lang="nl-NL" altLang="nl-NL" sz="2400" dirty="0"/>
              <a:t>Premie = spaarpremie + overlijdenrisicoverzekering</a:t>
            </a:r>
          </a:p>
          <a:p>
            <a:pPr eaLnBrk="1" hangingPunct="1">
              <a:lnSpc>
                <a:spcPct val="90000"/>
              </a:lnSpc>
              <a:buFontTx/>
              <a:buChar char="-"/>
            </a:pPr>
            <a:r>
              <a:rPr lang="nl-NL" altLang="nl-NL" sz="2400" dirty="0"/>
              <a:t>Aflossing einde periode in 1 keer</a:t>
            </a:r>
          </a:p>
          <a:p>
            <a:pPr eaLnBrk="1" hangingPunct="1">
              <a:lnSpc>
                <a:spcPct val="90000"/>
              </a:lnSpc>
              <a:buFontTx/>
              <a:buNone/>
            </a:pPr>
            <a:r>
              <a:rPr lang="nl-NL" altLang="nl-NL" sz="2400" dirty="0"/>
              <a:t>		Lasten:							Schuldverloop:</a:t>
            </a:r>
          </a:p>
          <a:p>
            <a:pPr eaLnBrk="1" hangingPunct="1">
              <a:lnSpc>
                <a:spcPct val="90000"/>
              </a:lnSpc>
              <a:buFontTx/>
              <a:buChar char="-"/>
            </a:pPr>
            <a:endParaRPr lang="nl-NL" altLang="nl-NL" dirty="0" smtClean="0"/>
          </a:p>
        </p:txBody>
      </p:sp>
      <p:sp>
        <p:nvSpPr>
          <p:cNvPr id="23556" name="Rectangle 4"/>
          <p:cNvSpPr>
            <a:spLocks noChangeArrowheads="1"/>
          </p:cNvSpPr>
          <p:nvPr/>
        </p:nvSpPr>
        <p:spPr bwMode="auto">
          <a:xfrm>
            <a:off x="2711450" y="4724400"/>
            <a:ext cx="3240088" cy="1657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Rente</a:t>
            </a:r>
          </a:p>
          <a:p>
            <a:pPr algn="ctr" eaLnBrk="1" hangingPunct="1"/>
            <a:endParaRPr lang="nl-NL" altLang="nl-NL"/>
          </a:p>
          <a:p>
            <a:pPr algn="ctr" eaLnBrk="1" hangingPunct="1"/>
            <a:r>
              <a:rPr lang="nl-NL" altLang="nl-NL"/>
              <a:t>Premie overlijdensrisico</a:t>
            </a:r>
          </a:p>
          <a:p>
            <a:pPr algn="ctr" eaLnBrk="1" hangingPunct="1"/>
            <a:endParaRPr lang="nl-NL" altLang="nl-NL"/>
          </a:p>
          <a:p>
            <a:pPr algn="ctr" eaLnBrk="1" hangingPunct="1"/>
            <a:r>
              <a:rPr lang="nl-NL" altLang="nl-NL"/>
              <a:t>Spaarpremie</a:t>
            </a:r>
          </a:p>
        </p:txBody>
      </p:sp>
      <p:sp>
        <p:nvSpPr>
          <p:cNvPr id="23557" name="Line 5"/>
          <p:cNvSpPr>
            <a:spLocks noChangeShapeType="1"/>
          </p:cNvSpPr>
          <p:nvPr/>
        </p:nvSpPr>
        <p:spPr bwMode="auto">
          <a:xfrm>
            <a:off x="2711450" y="58769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3558" name="Line 6"/>
          <p:cNvSpPr>
            <a:spLocks noChangeShapeType="1"/>
          </p:cNvSpPr>
          <p:nvPr/>
        </p:nvSpPr>
        <p:spPr bwMode="auto">
          <a:xfrm>
            <a:off x="2711450" y="537368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3559" name="Rectangle 7"/>
          <p:cNvSpPr>
            <a:spLocks noChangeArrowheads="1"/>
          </p:cNvSpPr>
          <p:nvPr/>
        </p:nvSpPr>
        <p:spPr bwMode="auto">
          <a:xfrm>
            <a:off x="6527800" y="5084764"/>
            <a:ext cx="3240088" cy="12969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Schuld</a:t>
            </a:r>
          </a:p>
        </p:txBody>
      </p:sp>
    </p:spTree>
    <p:extLst>
      <p:ext uri="{BB962C8B-B14F-4D97-AF65-F5344CB8AC3E}">
        <p14:creationId xmlns:p14="http://schemas.microsoft.com/office/powerpoint/2010/main" val="14729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5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55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5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5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23556" grpId="0" animBg="1"/>
      <p:bldP spid="23557" grpId="0" animBg="1"/>
      <p:bldP spid="23558" grpId="0" animBg="1"/>
      <p:bldP spid="235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2389189" y="927101"/>
            <a:ext cx="6345237" cy="709613"/>
          </a:xfrm>
        </p:spPr>
        <p:txBody>
          <a:bodyPr/>
          <a:lstStyle/>
          <a:p>
            <a:pPr eaLnBrk="1" hangingPunct="1"/>
            <a:r>
              <a:rPr lang="nl-NL" altLang="nl-NL" smtClean="0"/>
              <a:t>1.5 Annuïteitenhypotheek</a:t>
            </a:r>
          </a:p>
        </p:txBody>
      </p:sp>
      <p:sp>
        <p:nvSpPr>
          <p:cNvPr id="24579" name="Rectangle 3"/>
          <p:cNvSpPr>
            <a:spLocks noGrp="1" noChangeArrowheads="1"/>
          </p:cNvSpPr>
          <p:nvPr>
            <p:ph idx="1"/>
          </p:nvPr>
        </p:nvSpPr>
        <p:spPr>
          <a:xfrm>
            <a:off x="1852863" y="1804737"/>
            <a:ext cx="8815138" cy="4719889"/>
          </a:xfrm>
        </p:spPr>
        <p:txBody>
          <a:bodyPr/>
          <a:lstStyle/>
          <a:p>
            <a:pPr eaLnBrk="1" hangingPunct="1">
              <a:buFontTx/>
              <a:buChar char="-"/>
            </a:pPr>
            <a:r>
              <a:rPr lang="nl-NL" altLang="nl-NL" sz="2400" dirty="0"/>
              <a:t>Annuïteit = rente + aflossing = gelijk bedrag elke periode</a:t>
            </a:r>
          </a:p>
          <a:p>
            <a:pPr eaLnBrk="1" hangingPunct="1">
              <a:buFontTx/>
              <a:buChar char="-"/>
            </a:pPr>
            <a:r>
              <a:rPr lang="nl-NL" altLang="nl-NL" sz="2400" dirty="0"/>
              <a:t>Eerste jaren meer rente dan aflossing, daarna andersom</a:t>
            </a:r>
          </a:p>
          <a:p>
            <a:pPr eaLnBrk="1" hangingPunct="1">
              <a:buFontTx/>
              <a:buChar char="-"/>
            </a:pPr>
            <a:r>
              <a:rPr lang="nl-NL" altLang="nl-NL" sz="2400" dirty="0"/>
              <a:t>Vaste maandlasten</a:t>
            </a:r>
          </a:p>
          <a:p>
            <a:pPr eaLnBrk="1" hangingPunct="1">
              <a:buFontTx/>
              <a:buNone/>
            </a:pPr>
            <a:r>
              <a:rPr lang="nl-NL" altLang="nl-NL" sz="2400" dirty="0"/>
              <a:t>		Lasten:				</a:t>
            </a:r>
            <a:r>
              <a:rPr lang="nl-NL" altLang="nl-NL" sz="2400" dirty="0" smtClean="0"/>
              <a:t>				Schuldverloop</a:t>
            </a:r>
            <a:r>
              <a:rPr lang="nl-NL" altLang="nl-NL" sz="2400" dirty="0"/>
              <a:t>:</a:t>
            </a:r>
          </a:p>
          <a:p>
            <a:pPr eaLnBrk="1" hangingPunct="1">
              <a:buFontTx/>
              <a:buNone/>
            </a:pPr>
            <a:endParaRPr lang="nl-NL" altLang="nl-NL" dirty="0" smtClean="0"/>
          </a:p>
          <a:p>
            <a:pPr eaLnBrk="1" hangingPunct="1">
              <a:buFontTx/>
              <a:buChar char="-"/>
            </a:pPr>
            <a:endParaRPr lang="nl-NL" altLang="nl-NL" dirty="0" smtClean="0"/>
          </a:p>
        </p:txBody>
      </p:sp>
      <p:sp>
        <p:nvSpPr>
          <p:cNvPr id="24580" name="Rectangle 4"/>
          <p:cNvSpPr>
            <a:spLocks noChangeArrowheads="1"/>
          </p:cNvSpPr>
          <p:nvPr/>
        </p:nvSpPr>
        <p:spPr bwMode="auto">
          <a:xfrm>
            <a:off x="2173289" y="4652963"/>
            <a:ext cx="3240087"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a:t>		Aflossing</a:t>
            </a:r>
          </a:p>
          <a:p>
            <a:pPr eaLnBrk="1" hangingPunct="1"/>
            <a:endParaRPr lang="nl-NL" altLang="nl-NL"/>
          </a:p>
          <a:p>
            <a:pPr eaLnBrk="1" hangingPunct="1"/>
            <a:endParaRPr lang="nl-NL" altLang="nl-NL"/>
          </a:p>
          <a:p>
            <a:pPr eaLnBrk="1" hangingPunct="1"/>
            <a:r>
              <a:rPr lang="nl-NL" altLang="nl-NL"/>
              <a:t>Interest</a:t>
            </a:r>
          </a:p>
        </p:txBody>
      </p:sp>
      <p:sp>
        <p:nvSpPr>
          <p:cNvPr id="24581" name="Freeform 5"/>
          <p:cNvSpPr>
            <a:spLocks/>
          </p:cNvSpPr>
          <p:nvPr/>
        </p:nvSpPr>
        <p:spPr bwMode="auto">
          <a:xfrm>
            <a:off x="2173289" y="4905376"/>
            <a:ext cx="3240087" cy="1031875"/>
          </a:xfrm>
          <a:custGeom>
            <a:avLst/>
            <a:gdLst>
              <a:gd name="T0" fmla="*/ 0 w 2041"/>
              <a:gd name="T1" fmla="*/ 2147483646 h 650"/>
              <a:gd name="T2" fmla="*/ 2147483646 w 2041"/>
              <a:gd name="T3" fmla="*/ 2147483646 h 650"/>
              <a:gd name="T4" fmla="*/ 2147483646 w 2041"/>
              <a:gd name="T5" fmla="*/ 2147483646 h 650"/>
              <a:gd name="T6" fmla="*/ 2147483646 w 2041"/>
              <a:gd name="T7" fmla="*/ 2147483646 h 650"/>
              <a:gd name="T8" fmla="*/ 2147483646 w 2041"/>
              <a:gd name="T9" fmla="*/ 2147483646 h 650"/>
              <a:gd name="T10" fmla="*/ 0 60000 65536"/>
              <a:gd name="T11" fmla="*/ 0 60000 65536"/>
              <a:gd name="T12" fmla="*/ 0 60000 65536"/>
              <a:gd name="T13" fmla="*/ 0 60000 65536"/>
              <a:gd name="T14" fmla="*/ 0 60000 65536"/>
              <a:gd name="T15" fmla="*/ 0 w 2041"/>
              <a:gd name="T16" fmla="*/ 0 h 650"/>
              <a:gd name="T17" fmla="*/ 2041 w 2041"/>
              <a:gd name="T18" fmla="*/ 650 h 650"/>
            </a:gdLst>
            <a:ahLst/>
            <a:cxnLst>
              <a:cxn ang="T10">
                <a:pos x="T0" y="T1"/>
              </a:cxn>
              <a:cxn ang="T11">
                <a:pos x="T2" y="T3"/>
              </a:cxn>
              <a:cxn ang="T12">
                <a:pos x="T4" y="T5"/>
              </a:cxn>
              <a:cxn ang="T13">
                <a:pos x="T6" y="T7"/>
              </a:cxn>
              <a:cxn ang="T14">
                <a:pos x="T8" y="T9"/>
              </a:cxn>
            </a:cxnLst>
            <a:rect l="T15" t="T16" r="T17" b="T18"/>
            <a:pathLst>
              <a:path w="2041" h="650">
                <a:moveTo>
                  <a:pt x="0" y="15"/>
                </a:moveTo>
                <a:cubicBezTo>
                  <a:pt x="53" y="7"/>
                  <a:pt x="106" y="0"/>
                  <a:pt x="272" y="15"/>
                </a:cubicBezTo>
                <a:cubicBezTo>
                  <a:pt x="438" y="30"/>
                  <a:pt x="771" y="61"/>
                  <a:pt x="998" y="106"/>
                </a:cubicBezTo>
                <a:cubicBezTo>
                  <a:pt x="1225" y="151"/>
                  <a:pt x="1459" y="196"/>
                  <a:pt x="1633" y="287"/>
                </a:cubicBezTo>
                <a:cubicBezTo>
                  <a:pt x="1807" y="378"/>
                  <a:pt x="1924" y="514"/>
                  <a:pt x="2041" y="65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nl-NL"/>
          </a:p>
        </p:txBody>
      </p:sp>
      <p:sp>
        <p:nvSpPr>
          <p:cNvPr id="24582" name="Line 6"/>
          <p:cNvSpPr>
            <a:spLocks noChangeShapeType="1"/>
          </p:cNvSpPr>
          <p:nvPr/>
        </p:nvSpPr>
        <p:spPr bwMode="auto">
          <a:xfrm>
            <a:off x="6672263" y="4773614"/>
            <a:ext cx="0" cy="12969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4583" name="Line 7"/>
          <p:cNvSpPr>
            <a:spLocks noChangeShapeType="1"/>
          </p:cNvSpPr>
          <p:nvPr/>
        </p:nvSpPr>
        <p:spPr bwMode="auto">
          <a:xfrm>
            <a:off x="6672264" y="6043613"/>
            <a:ext cx="2447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4584" name="Freeform 8"/>
          <p:cNvSpPr>
            <a:spLocks/>
          </p:cNvSpPr>
          <p:nvPr/>
        </p:nvSpPr>
        <p:spPr bwMode="auto">
          <a:xfrm>
            <a:off x="6672264" y="4773614"/>
            <a:ext cx="2447925" cy="1296987"/>
          </a:xfrm>
          <a:custGeom>
            <a:avLst/>
            <a:gdLst>
              <a:gd name="T0" fmla="*/ 0 w 1542"/>
              <a:gd name="T1" fmla="*/ 0 h 817"/>
              <a:gd name="T2" fmla="*/ 2147483646 w 1542"/>
              <a:gd name="T3" fmla="*/ 2147483646 h 817"/>
              <a:gd name="T4" fmla="*/ 2147483646 w 1542"/>
              <a:gd name="T5" fmla="*/ 2147483646 h 817"/>
              <a:gd name="T6" fmla="*/ 2147483646 w 1542"/>
              <a:gd name="T7" fmla="*/ 2147483646 h 817"/>
              <a:gd name="T8" fmla="*/ 2147483646 w 1542"/>
              <a:gd name="T9" fmla="*/ 2147483646 h 817"/>
              <a:gd name="T10" fmla="*/ 2147483646 w 1542"/>
              <a:gd name="T11" fmla="*/ 2147483646 h 817"/>
              <a:gd name="T12" fmla="*/ 0 60000 65536"/>
              <a:gd name="T13" fmla="*/ 0 60000 65536"/>
              <a:gd name="T14" fmla="*/ 0 60000 65536"/>
              <a:gd name="T15" fmla="*/ 0 60000 65536"/>
              <a:gd name="T16" fmla="*/ 0 60000 65536"/>
              <a:gd name="T17" fmla="*/ 0 60000 65536"/>
              <a:gd name="T18" fmla="*/ 0 w 1542"/>
              <a:gd name="T19" fmla="*/ 0 h 817"/>
              <a:gd name="T20" fmla="*/ 1542 w 1542"/>
              <a:gd name="T21" fmla="*/ 817 h 817"/>
            </a:gdLst>
            <a:ahLst/>
            <a:cxnLst>
              <a:cxn ang="T12">
                <a:pos x="T0" y="T1"/>
              </a:cxn>
              <a:cxn ang="T13">
                <a:pos x="T2" y="T3"/>
              </a:cxn>
              <a:cxn ang="T14">
                <a:pos x="T4" y="T5"/>
              </a:cxn>
              <a:cxn ang="T15">
                <a:pos x="T6" y="T7"/>
              </a:cxn>
              <a:cxn ang="T16">
                <a:pos x="T8" y="T9"/>
              </a:cxn>
              <a:cxn ang="T17">
                <a:pos x="T10" y="T11"/>
              </a:cxn>
            </a:cxnLst>
            <a:rect l="T18" t="T19" r="T20" b="T21"/>
            <a:pathLst>
              <a:path w="1542" h="817">
                <a:moveTo>
                  <a:pt x="0" y="0"/>
                </a:moveTo>
                <a:cubicBezTo>
                  <a:pt x="140" y="11"/>
                  <a:pt x="280" y="23"/>
                  <a:pt x="408" y="46"/>
                </a:cubicBezTo>
                <a:cubicBezTo>
                  <a:pt x="536" y="69"/>
                  <a:pt x="658" y="98"/>
                  <a:pt x="771" y="136"/>
                </a:cubicBezTo>
                <a:cubicBezTo>
                  <a:pt x="884" y="174"/>
                  <a:pt x="982" y="213"/>
                  <a:pt x="1088" y="273"/>
                </a:cubicBezTo>
                <a:cubicBezTo>
                  <a:pt x="1194" y="333"/>
                  <a:pt x="1330" y="408"/>
                  <a:pt x="1406" y="499"/>
                </a:cubicBezTo>
                <a:cubicBezTo>
                  <a:pt x="1482" y="590"/>
                  <a:pt x="1519" y="764"/>
                  <a:pt x="1542" y="81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nl-NL"/>
          </a:p>
        </p:txBody>
      </p:sp>
    </p:spTree>
    <p:extLst>
      <p:ext uri="{BB962C8B-B14F-4D97-AF65-F5344CB8AC3E}">
        <p14:creationId xmlns:p14="http://schemas.microsoft.com/office/powerpoint/2010/main" val="246462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80" grpId="0" animBg="1"/>
      <p:bldP spid="24582"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263</TotalTime>
  <Words>1163</Words>
  <Application>Microsoft Office PowerPoint</Application>
  <PresentationFormat>Breedbeeld</PresentationFormat>
  <Paragraphs>177</Paragraphs>
  <Slides>26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26</vt:i4>
      </vt:variant>
    </vt:vector>
  </HeadingPairs>
  <TitlesOfParts>
    <vt:vector size="31" baseType="lpstr">
      <vt:lpstr>Arial</vt:lpstr>
      <vt:lpstr>Trebuchet MS</vt:lpstr>
      <vt:lpstr>Wingdings</vt:lpstr>
      <vt:lpstr>Wingdings 3</vt:lpstr>
      <vt:lpstr>Facet</vt:lpstr>
      <vt:lpstr>Welkom havo 4.</vt:lpstr>
      <vt:lpstr>Agenda:</vt:lpstr>
      <vt:lpstr>Paragraaf 1.2 en 1.3</vt:lpstr>
      <vt:lpstr>PowerPoint-presentatie</vt:lpstr>
      <vt:lpstr>1.4 Huurkoop en koop op afbetaling (vaak duurder dan persoonlijke lening/doorlopend krediet. </vt:lpstr>
      <vt:lpstr>1.5 Hypothecaire lening</vt:lpstr>
      <vt:lpstr>1.5 Lineaire hypotheek</vt:lpstr>
      <vt:lpstr>1.5 Spaarhypotheek</vt:lpstr>
      <vt:lpstr>1.5 Annuïteitenhypotheek</vt:lpstr>
      <vt:lpstr>PowerPoint-presentatie</vt:lpstr>
      <vt:lpstr>1.6 Enkelvoudige interest</vt:lpstr>
      <vt:lpstr>1.6 Voorbeeld enkelvoudige interest (5 minuten de tijd) gebruik de eerder genoemde formule)</vt:lpstr>
      <vt:lpstr>1.6 Voorbeeld enkelvoudige interest (antwoord)</vt:lpstr>
      <vt:lpstr>Het aflossingsplan.</vt:lpstr>
      <vt:lpstr>Opgave 14</vt:lpstr>
      <vt:lpstr>PowerPoint-presentatie</vt:lpstr>
      <vt:lpstr>Belastingvoordeel.</vt:lpstr>
      <vt:lpstr>Opgave 15</vt:lpstr>
      <vt:lpstr>PowerPoint-presentatie</vt:lpstr>
      <vt:lpstr>Wat zien we?</vt:lpstr>
      <vt:lpstr>Opgave 16 (annuïteitenlening was 1 vast termijnbedrag) </vt:lpstr>
      <vt:lpstr>PowerPoint-presentatie</vt:lpstr>
      <vt:lpstr>PowerPoint-presentatie</vt:lpstr>
      <vt:lpstr>Opgave 17 (annuïteitenlening was 1 vast termijnbedrag) </vt:lpstr>
      <vt:lpstr>PowerPoint-presentatie</vt:lpstr>
      <vt:lpstr>Terugblik: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39</cp:revision>
  <dcterms:created xsi:type="dcterms:W3CDTF">2017-08-27T09:00:36Z</dcterms:created>
  <dcterms:modified xsi:type="dcterms:W3CDTF">2017-09-05T08:09:04Z</dcterms:modified>
</cp:coreProperties>
</file>